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60" r:id="rId5"/>
    <p:sldId id="261" r:id="rId6"/>
    <p:sldId id="264" r:id="rId7"/>
    <p:sldId id="263" r:id="rId8"/>
    <p:sldId id="259" r:id="rId9"/>
    <p:sldId id="262" r:id="rId10"/>
    <p:sldId id="265" r:id="rId11"/>
    <p:sldId id="266" r:id="rId12"/>
  </p:sldIdLst>
  <p:sldSz cx="18288000" cy="10287000"/>
  <p:notesSz cx="6858000" cy="9144000"/>
  <p:embeddedFontLst>
    <p:embeddedFont>
      <p:font typeface="Aileron Bold" panose="020B0604020202020204" charset="0"/>
      <p:regular r:id="rId14"/>
    </p:embeddedFont>
    <p:embeddedFont>
      <p:font typeface="Arial Rounded MT Bold" panose="020F0704030504030204" pitchFamily="34" charset="0"/>
      <p:regular r:id="rId15"/>
    </p:embeddedFont>
    <p:embeddedFont>
      <p:font typeface="DM Sans Bold" panose="020B0604020202020204" charset="0"/>
      <p:regular r:id="rId16"/>
    </p:embeddedFont>
    <p:embeddedFont>
      <p:font typeface="Garet" panose="020B0604020202020204" charset="0"/>
      <p:regular r:id="rId17"/>
    </p:embeddedFont>
    <p:embeddedFont>
      <p:font typeface="Garet Bold" panose="020B0604020202020204" charset="0"/>
      <p:regular r:id="rId18"/>
    </p:embeddedFont>
    <p:embeddedFont>
      <p:font typeface="Inter" panose="020B0604020202020204" charset="0"/>
      <p:regular r:id="rId19"/>
    </p:embeddedFont>
    <p:embeddedFont>
      <p:font typeface="Open Sans Extra Bold" panose="020B0604020202020204" charset="0"/>
      <p:regular r:id="rId20"/>
    </p:embeddedFont>
    <p:embeddedFont>
      <p:font typeface="Poppins" panose="00000500000000000000" pitchFamily="2" charset="0"/>
      <p:regular r:id="rId21"/>
    </p:embeddedFont>
    <p:embeddedFont>
      <p:font typeface="Poppins Bold" panose="00000800000000000000"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020" autoAdjust="0"/>
  </p:normalViewPr>
  <p:slideViewPr>
    <p:cSldViewPr>
      <p:cViewPr varScale="1">
        <p:scale>
          <a:sx n="35" d="100"/>
          <a:sy n="35" d="100"/>
        </p:scale>
        <p:origin x="14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48C00-347A-403E-8019-F6EF559CADF8}" type="datetimeFigureOut">
              <a:rPr lang="fr-FR" smtClean="0"/>
              <a:t>05/05/2024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2DFBEF-ECEA-4B98-92A5-A7843B58673E}" type="slidenum">
              <a:rPr lang="fr-FR" smtClean="0"/>
              <a:t>‹#›</a:t>
            </a:fld>
            <a:endParaRPr lang="fr-FR"/>
          </a:p>
        </p:txBody>
      </p:sp>
    </p:spTree>
    <p:extLst>
      <p:ext uri="{BB962C8B-B14F-4D97-AF65-F5344CB8AC3E}">
        <p14:creationId xmlns:p14="http://schemas.microsoft.com/office/powerpoint/2010/main" val="2407487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111111"/>
                </a:solidFill>
                <a:effectLst/>
                <a:highlight>
                  <a:srgbClr val="FFFFFF"/>
                </a:highlight>
                <a:latin typeface="-apple-system"/>
              </a:rPr>
              <a:t>Bonjour à tous, je suis ravi de vous présenter notre solution innovante pour améliorer les soins médicaux d’urgence. Notre entreprise, </a:t>
            </a:r>
            <a:r>
              <a:rPr lang="fr-FR" b="0" i="0" dirty="0" err="1">
                <a:solidFill>
                  <a:srgbClr val="111111"/>
                </a:solidFill>
                <a:effectLst/>
                <a:highlight>
                  <a:srgbClr val="FFFFFF"/>
                </a:highlight>
                <a:latin typeface="-apple-system"/>
              </a:rPr>
              <a:t>lifefly</a:t>
            </a:r>
            <a:r>
              <a:rPr lang="fr-FR" b="0" i="0" dirty="0">
                <a:solidFill>
                  <a:srgbClr val="111111"/>
                </a:solidFill>
                <a:effectLst/>
                <a:highlight>
                  <a:srgbClr val="FFFFFF"/>
                </a:highlight>
                <a:latin typeface="-apple-system"/>
              </a:rPr>
              <a:t> va développé un drone médical équipé d’un GPS et d’un assistant médical intégré. Voyons comment cela peut révolutionner la façon dont nous traitons les urgences médicales.</a:t>
            </a:r>
            <a:endParaRPr lang="fr-FR" dirty="0"/>
          </a:p>
          <a:p>
            <a:endParaRPr lang="fr-FR" dirty="0"/>
          </a:p>
        </p:txBody>
      </p:sp>
      <p:sp>
        <p:nvSpPr>
          <p:cNvPr id="4" name="Slide Number Placeholder 3"/>
          <p:cNvSpPr>
            <a:spLocks noGrp="1"/>
          </p:cNvSpPr>
          <p:nvPr>
            <p:ph type="sldNum" sz="quarter" idx="5"/>
          </p:nvPr>
        </p:nvSpPr>
        <p:spPr/>
        <p:txBody>
          <a:bodyPr/>
          <a:lstStyle/>
          <a:p>
            <a:fld id="{832DFBEF-ECEA-4B98-92A5-A7843B58673E}" type="slidenum">
              <a:rPr lang="fr-FR" smtClean="0"/>
              <a:t>1</a:t>
            </a:fld>
            <a:endParaRPr lang="fr-FR"/>
          </a:p>
        </p:txBody>
      </p:sp>
    </p:spTree>
    <p:extLst>
      <p:ext uri="{BB962C8B-B14F-4D97-AF65-F5344CB8AC3E}">
        <p14:creationId xmlns:p14="http://schemas.microsoft.com/office/powerpoint/2010/main" val="381915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b="0" i="0" dirty="0">
                <a:solidFill>
                  <a:srgbClr val="111111"/>
                </a:solidFill>
                <a:effectLst/>
                <a:highlight>
                  <a:srgbClr val="FFFFFF"/>
                </a:highlight>
                <a:latin typeface="-apple-system"/>
              </a:rPr>
              <a:t>Chaque jour, des vies sont en danger en raison des retards dans les services d’urgence et des difficultés liées au transport d’organes. Notre mission est de changer cela puisque il s’agit d </a:t>
            </a:r>
            <a:r>
              <a:rPr lang="fr-FR" dirty="0">
                <a:latin typeface="Times New Roman" panose="02020603050405020304" pitchFamily="18" charset="0"/>
                <a:cs typeface="Times New Roman" panose="02020603050405020304" pitchFamily="18" charset="0"/>
              </a:rPr>
              <a:t>d’un enjeu crucial pour la santé publique et le bien-être des patients.</a:t>
            </a:r>
            <a:endParaRPr lang="fr-FR" dirty="0"/>
          </a:p>
          <a:p>
            <a:endParaRPr lang="fr-FR" dirty="0"/>
          </a:p>
        </p:txBody>
      </p:sp>
      <p:sp>
        <p:nvSpPr>
          <p:cNvPr id="4" name="Slide Number Placeholder 3"/>
          <p:cNvSpPr>
            <a:spLocks noGrp="1"/>
          </p:cNvSpPr>
          <p:nvPr>
            <p:ph type="sldNum" sz="quarter" idx="5"/>
          </p:nvPr>
        </p:nvSpPr>
        <p:spPr/>
        <p:txBody>
          <a:bodyPr/>
          <a:lstStyle/>
          <a:p>
            <a:fld id="{832DFBEF-ECEA-4B98-92A5-A7843B58673E}" type="slidenum">
              <a:rPr lang="fr-FR" smtClean="0"/>
              <a:t>2</a:t>
            </a:fld>
            <a:endParaRPr lang="fr-FR"/>
          </a:p>
        </p:txBody>
      </p:sp>
    </p:spTree>
    <p:extLst>
      <p:ext uri="{BB962C8B-B14F-4D97-AF65-F5344CB8AC3E}">
        <p14:creationId xmlns:p14="http://schemas.microsoft.com/office/powerpoint/2010/main" val="372284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ECECEC"/>
                </a:solidFill>
                <a:effectLst/>
                <a:highlight>
                  <a:srgbClr val="212121"/>
                </a:highlight>
                <a:latin typeface="Söhne"/>
              </a:rPr>
              <a:t>Notre drone équipé d'un GPS assure le transfert rapide d'organes et réalise des analyses médicales. Son assistant médical intégré mesure la glycémie, la tension et la température, tout en restant en contact direct avec le médecin en cas d'urgence et de besoin.</a:t>
            </a:r>
            <a:endParaRPr lang="fr-FR" dirty="0"/>
          </a:p>
          <a:p>
            <a:endParaRPr lang="fr-FR" dirty="0"/>
          </a:p>
        </p:txBody>
      </p:sp>
      <p:sp>
        <p:nvSpPr>
          <p:cNvPr id="4" name="Slide Number Placeholder 3"/>
          <p:cNvSpPr>
            <a:spLocks noGrp="1"/>
          </p:cNvSpPr>
          <p:nvPr>
            <p:ph type="sldNum" sz="quarter" idx="5"/>
          </p:nvPr>
        </p:nvSpPr>
        <p:spPr/>
        <p:txBody>
          <a:bodyPr/>
          <a:lstStyle/>
          <a:p>
            <a:fld id="{832DFBEF-ECEA-4B98-92A5-A7843B58673E}" type="slidenum">
              <a:rPr lang="fr-FR" smtClean="0"/>
              <a:t>3</a:t>
            </a:fld>
            <a:endParaRPr lang="fr-FR"/>
          </a:p>
        </p:txBody>
      </p:sp>
    </p:spTree>
    <p:extLst>
      <p:ext uri="{BB962C8B-B14F-4D97-AF65-F5344CB8AC3E}">
        <p14:creationId xmlns:p14="http://schemas.microsoft.com/office/powerpoint/2010/main" val="146654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111111"/>
                </a:solidFill>
                <a:effectLst/>
                <a:highlight>
                  <a:srgbClr val="FFFFFF"/>
                </a:highlight>
                <a:latin typeface="-apple-system"/>
              </a:rPr>
              <a:t>“Notre solution est un drone médical révolutionnaire. Il combine rapidité, </a:t>
            </a:r>
            <a:r>
              <a:rPr lang="fr-FR" b="0" i="0" dirty="0" err="1">
                <a:solidFill>
                  <a:srgbClr val="111111"/>
                </a:solidFill>
                <a:effectLst/>
                <a:highlight>
                  <a:srgbClr val="FFFFFF"/>
                </a:highlight>
                <a:latin typeface="-apple-system"/>
              </a:rPr>
              <a:t>traçabilité,et</a:t>
            </a:r>
            <a:r>
              <a:rPr lang="fr-FR" b="0" i="0" dirty="0">
                <a:solidFill>
                  <a:srgbClr val="111111"/>
                </a:solidFill>
                <a:effectLst/>
                <a:highlight>
                  <a:srgbClr val="FFFFFF"/>
                </a:highlight>
                <a:latin typeface="-apple-system"/>
              </a:rPr>
              <a:t> surveillance médicale intégrée  pour améliorer les soins d’urgence. Grâce à notre technologie de pointe, nous pouvons sauver des vies et optimiser les ressources médicales</a:t>
            </a:r>
            <a:endParaRPr lang="fr-FR" dirty="0"/>
          </a:p>
          <a:p>
            <a:endParaRPr lang="fr-FR" dirty="0"/>
          </a:p>
        </p:txBody>
      </p:sp>
      <p:sp>
        <p:nvSpPr>
          <p:cNvPr id="4" name="Slide Number Placeholder 3"/>
          <p:cNvSpPr>
            <a:spLocks noGrp="1"/>
          </p:cNvSpPr>
          <p:nvPr>
            <p:ph type="sldNum" sz="quarter" idx="5"/>
          </p:nvPr>
        </p:nvSpPr>
        <p:spPr/>
        <p:txBody>
          <a:bodyPr/>
          <a:lstStyle/>
          <a:p>
            <a:fld id="{832DFBEF-ECEA-4B98-92A5-A7843B58673E}" type="slidenum">
              <a:rPr lang="fr-FR" smtClean="0"/>
              <a:t>4</a:t>
            </a:fld>
            <a:endParaRPr lang="fr-FR"/>
          </a:p>
        </p:txBody>
      </p:sp>
    </p:spTree>
    <p:extLst>
      <p:ext uri="{BB962C8B-B14F-4D97-AF65-F5344CB8AC3E}">
        <p14:creationId xmlns:p14="http://schemas.microsoft.com/office/powerpoint/2010/main" val="3032074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Le marché des drones médicaux en Tunisie est en pleine croissance. La taille exacte du marché en Tunisie n’est pas encore bien documentée, mais Le marché mondial des drones médicaux devrait connaître une croissance significative. </a:t>
            </a:r>
            <a:r>
              <a:rPr lang="fr-FR" sz="1200" b="0" i="0" u="none" kern="1200" dirty="0">
                <a:solidFill>
                  <a:schemeClr val="tx1"/>
                </a:solidFill>
                <a:effectLst/>
                <a:latin typeface="+mn-lt"/>
                <a:ea typeface="+mn-ea"/>
                <a:cs typeface="+mn-cs"/>
              </a:rPr>
              <a:t>Selon les prévisions, il passera de </a:t>
            </a:r>
            <a:r>
              <a:rPr lang="fr-FR" sz="1200" b="1" i="0" u="sng" kern="1200" dirty="0">
                <a:solidFill>
                  <a:srgbClr val="FF0000"/>
                </a:solidFill>
                <a:effectLst/>
                <a:latin typeface="+mn-lt"/>
                <a:ea typeface="+mn-ea"/>
                <a:cs typeface="+mn-cs"/>
              </a:rPr>
              <a:t>1,25 milliard de dollars en 2023 à 3,62 milliards de dollars d’ici 2030, avec un taux de croissance annuel composé (TCAC) de 16,4%</a:t>
            </a:r>
            <a:endParaRPr lang="fr-FR" b="1" u="sng" dirty="0">
              <a:solidFill>
                <a:srgbClr val="FF0000"/>
              </a:solidFill>
            </a:endParaRPr>
          </a:p>
          <a:p>
            <a:endParaRPr lang="fr-FR" dirty="0"/>
          </a:p>
          <a:p>
            <a:endParaRPr lang="fr-FR" dirty="0"/>
          </a:p>
        </p:txBody>
      </p:sp>
      <p:sp>
        <p:nvSpPr>
          <p:cNvPr id="4" name="Slide Number Placeholder 3"/>
          <p:cNvSpPr>
            <a:spLocks noGrp="1"/>
          </p:cNvSpPr>
          <p:nvPr>
            <p:ph type="sldNum" sz="quarter" idx="5"/>
          </p:nvPr>
        </p:nvSpPr>
        <p:spPr/>
        <p:txBody>
          <a:bodyPr/>
          <a:lstStyle/>
          <a:p>
            <a:fld id="{832DFBEF-ECEA-4B98-92A5-A7843B58673E}" type="slidenum">
              <a:rPr lang="fr-FR" smtClean="0"/>
              <a:t>5</a:t>
            </a:fld>
            <a:endParaRPr lang="fr-FR"/>
          </a:p>
        </p:txBody>
      </p:sp>
    </p:spTree>
    <p:extLst>
      <p:ext uri="{BB962C8B-B14F-4D97-AF65-F5344CB8AC3E}">
        <p14:creationId xmlns:p14="http://schemas.microsoft.com/office/powerpoint/2010/main" val="316119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111111"/>
                </a:solidFill>
                <a:effectLst/>
                <a:highlight>
                  <a:srgbClr val="FFFFFF"/>
                </a:highlight>
                <a:latin typeface="-apple-system"/>
              </a:rPr>
              <a:t>Nous participerons à des conférences et formations pour renforcer notre présence. De plus, nous utiliserons les réseaux sociaux et une plateforme en ligne pour atteindre un public plus large</a:t>
            </a:r>
            <a:endParaRPr lang="fr-FR" dirty="0"/>
          </a:p>
          <a:p>
            <a:endParaRPr lang="fr-FR" dirty="0"/>
          </a:p>
        </p:txBody>
      </p:sp>
      <p:sp>
        <p:nvSpPr>
          <p:cNvPr id="4" name="Slide Number Placeholder 3"/>
          <p:cNvSpPr>
            <a:spLocks noGrp="1"/>
          </p:cNvSpPr>
          <p:nvPr>
            <p:ph type="sldNum" sz="quarter" idx="5"/>
          </p:nvPr>
        </p:nvSpPr>
        <p:spPr/>
        <p:txBody>
          <a:bodyPr/>
          <a:lstStyle/>
          <a:p>
            <a:fld id="{832DFBEF-ECEA-4B98-92A5-A7843B58673E}" type="slidenum">
              <a:rPr lang="fr-FR" smtClean="0"/>
              <a:t>7</a:t>
            </a:fld>
            <a:endParaRPr lang="fr-FR"/>
          </a:p>
        </p:txBody>
      </p:sp>
    </p:spTree>
    <p:extLst>
      <p:ext uri="{BB962C8B-B14F-4D97-AF65-F5344CB8AC3E}">
        <p14:creationId xmlns:p14="http://schemas.microsoft.com/office/powerpoint/2010/main" val="202501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a:solidFill>
                  <a:srgbClr val="111111"/>
                </a:solidFill>
                <a:effectLst/>
                <a:highlight>
                  <a:srgbClr val="FFFFFF"/>
                </a:highlight>
                <a:latin typeface="-apple-system"/>
              </a:rPr>
              <a:t>Notre projet recherche des partenaires pour constituer une équipe multidisciplinaire, établir des collaborations techniques, bénéficier de conseils stratégiques et créer des opportunités de croissance.</a:t>
            </a:r>
            <a:endParaRPr lang="fr-FR"/>
          </a:p>
          <a:p>
            <a:endParaRPr lang="fr-FR"/>
          </a:p>
        </p:txBody>
      </p:sp>
      <p:sp>
        <p:nvSpPr>
          <p:cNvPr id="4" name="Slide Number Placeholder 3"/>
          <p:cNvSpPr>
            <a:spLocks noGrp="1"/>
          </p:cNvSpPr>
          <p:nvPr>
            <p:ph type="sldNum" sz="quarter" idx="5"/>
          </p:nvPr>
        </p:nvSpPr>
        <p:spPr/>
        <p:txBody>
          <a:bodyPr/>
          <a:lstStyle/>
          <a:p>
            <a:fld id="{832DFBEF-ECEA-4B98-92A5-A7843B58673E}" type="slidenum">
              <a:rPr lang="fr-FR" smtClean="0"/>
              <a:t>9</a:t>
            </a:fld>
            <a:endParaRPr lang="fr-FR"/>
          </a:p>
        </p:txBody>
      </p:sp>
    </p:spTree>
    <p:extLst>
      <p:ext uri="{BB962C8B-B14F-4D97-AF65-F5344CB8AC3E}">
        <p14:creationId xmlns:p14="http://schemas.microsoft.com/office/powerpoint/2010/main" val="3816273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ECECEC"/>
                </a:solidFill>
                <a:effectLst/>
                <a:highlight>
                  <a:srgbClr val="212121"/>
                </a:highlight>
                <a:latin typeface="Söhne"/>
              </a:rPr>
              <a:t>La R&amp;D s'étend sur trois mois, incluant l'Analyse des Besoins, la Conception, et le Prototypage. La Validation Clinique prend six mois, avec la Collaboration avec des Professionnels de la Santé et la Collecte de Données. La Certification et Réglementation durent quatre mois, suivies d'un Déploiement sur trois mois, comprenant la Formation et l'Intégration. Enfin, l'Évolution et l'Innovation sont continues, </a:t>
            </a:r>
          </a:p>
          <a:p>
            <a:pPr algn="l"/>
            <a:r>
              <a:rPr lang="fr-FR" b="1" i="0" dirty="0">
                <a:solidFill>
                  <a:srgbClr val="ECECEC"/>
                </a:solidFill>
                <a:effectLst/>
                <a:highlight>
                  <a:srgbClr val="212121"/>
                </a:highlight>
                <a:latin typeface="Söhne"/>
              </a:rPr>
              <a:t>Recherche et Développement (R&amp;D) (3 mois)</a:t>
            </a:r>
            <a:r>
              <a:rPr lang="fr-FR" b="0" i="0" dirty="0">
                <a:solidFill>
                  <a:srgbClr val="ECECEC"/>
                </a:solidFill>
                <a:effectLst/>
                <a:highlight>
                  <a:srgbClr val="212121"/>
                </a:highlight>
                <a:latin typeface="Söhne"/>
              </a:rPr>
              <a:t> : Durant cette phase, nous analyserons les besoins pendant un mois, suivis de la conception du drone médical pendant deux mois.</a:t>
            </a:r>
          </a:p>
          <a:p>
            <a:pPr algn="l"/>
            <a:r>
              <a:rPr lang="fr-FR" b="1" i="0" dirty="0">
                <a:solidFill>
                  <a:srgbClr val="ECECEC"/>
                </a:solidFill>
                <a:effectLst/>
                <a:highlight>
                  <a:srgbClr val="212121"/>
                </a:highlight>
                <a:latin typeface="Söhne"/>
              </a:rPr>
              <a:t>Prototypage (2 mois)</a:t>
            </a:r>
            <a:r>
              <a:rPr lang="fr-FR" b="0" i="0" dirty="0">
                <a:solidFill>
                  <a:srgbClr val="ECECEC"/>
                </a:solidFill>
                <a:effectLst/>
                <a:highlight>
                  <a:srgbClr val="212121"/>
                </a:highlight>
                <a:latin typeface="Söhne"/>
              </a:rPr>
              <a:t> : Nous assemblerons le prototype en un mois puis effectuerons des tests sur le terrain pendant le mois suivant.</a:t>
            </a:r>
          </a:p>
          <a:p>
            <a:pPr algn="l"/>
            <a:r>
              <a:rPr lang="fr-FR" b="1" i="0" dirty="0">
                <a:solidFill>
                  <a:srgbClr val="ECECEC"/>
                </a:solidFill>
                <a:effectLst/>
                <a:highlight>
                  <a:srgbClr val="212121"/>
                </a:highlight>
                <a:latin typeface="Söhne"/>
              </a:rPr>
              <a:t>Validation Clinique (6 mois)</a:t>
            </a:r>
            <a:r>
              <a:rPr lang="fr-FR" b="0" i="0" dirty="0">
                <a:solidFill>
                  <a:srgbClr val="ECECEC"/>
                </a:solidFill>
                <a:effectLst/>
                <a:highlight>
                  <a:srgbClr val="212121"/>
                </a:highlight>
                <a:latin typeface="Söhne"/>
              </a:rPr>
              <a:t> : Nous collaborerons avec des professionnels de la santé pendant trois mois pour la collecte de données, puis nous consacrerons trois mois à la validation clinique.</a:t>
            </a:r>
          </a:p>
          <a:p>
            <a:pPr algn="l"/>
            <a:r>
              <a:rPr lang="fr-FR" b="1" i="0" dirty="0">
                <a:solidFill>
                  <a:srgbClr val="ECECEC"/>
                </a:solidFill>
                <a:effectLst/>
                <a:highlight>
                  <a:srgbClr val="212121"/>
                </a:highlight>
                <a:latin typeface="Söhne"/>
              </a:rPr>
              <a:t>Certification et Réglementation (4 mois)</a:t>
            </a:r>
            <a:r>
              <a:rPr lang="fr-FR" b="0" i="0" dirty="0">
                <a:solidFill>
                  <a:srgbClr val="ECECEC"/>
                </a:solidFill>
                <a:effectLst/>
                <a:highlight>
                  <a:srgbClr val="212121"/>
                </a:highlight>
                <a:latin typeface="Söhne"/>
              </a:rPr>
              <a:t> : Nous assurerons la conformité aux normes pendant deux mois et obtiendrons les autorisations nécessaires durant les deux mois suivants.</a:t>
            </a:r>
          </a:p>
          <a:p>
            <a:pPr algn="l"/>
            <a:r>
              <a:rPr lang="fr-FR" b="1" i="0" dirty="0">
                <a:solidFill>
                  <a:srgbClr val="ECECEC"/>
                </a:solidFill>
                <a:effectLst/>
                <a:highlight>
                  <a:srgbClr val="212121"/>
                </a:highlight>
                <a:latin typeface="Söhne"/>
              </a:rPr>
              <a:t>Déploiement (3 mois)</a:t>
            </a:r>
            <a:r>
              <a:rPr lang="fr-FR" b="0" i="0" dirty="0">
                <a:solidFill>
                  <a:srgbClr val="ECECEC"/>
                </a:solidFill>
                <a:effectLst/>
                <a:highlight>
                  <a:srgbClr val="212121"/>
                </a:highlight>
                <a:latin typeface="Söhne"/>
              </a:rPr>
              <a:t> : Le déploiement inclura une formation des utilisateurs pendant un mois, suivie de l'intégration dans les processus de soins pendant deux mois.</a:t>
            </a:r>
          </a:p>
          <a:p>
            <a:pPr algn="l"/>
            <a:r>
              <a:rPr lang="fr-FR" b="1" i="0" dirty="0">
                <a:solidFill>
                  <a:srgbClr val="ECECEC"/>
                </a:solidFill>
                <a:effectLst/>
                <a:highlight>
                  <a:srgbClr val="212121"/>
                </a:highlight>
                <a:latin typeface="Söhne"/>
              </a:rPr>
              <a:t>Évolution et Amélioration Continue</a:t>
            </a:r>
            <a:r>
              <a:rPr lang="fr-FR" b="0" i="0" dirty="0">
                <a:solidFill>
                  <a:srgbClr val="ECECEC"/>
                </a:solidFill>
                <a:effectLst/>
                <a:highlight>
                  <a:srgbClr val="212121"/>
                </a:highlight>
                <a:latin typeface="Söhne"/>
              </a:rPr>
              <a:t> : Nous continuerons à collecter des retours d'expérience et à innover technologiquement de manière continue.</a:t>
            </a:r>
          </a:p>
          <a:p>
            <a:r>
              <a:rPr lang="fr-FR" b="0" i="0" dirty="0">
                <a:solidFill>
                  <a:srgbClr val="ECECEC"/>
                </a:solidFill>
                <a:effectLst/>
                <a:highlight>
                  <a:srgbClr val="212121"/>
                </a:highlight>
                <a:latin typeface="Söhne"/>
              </a:rPr>
              <a:t>avec la Collecte de Retours et l'Amélioration Technologique.</a:t>
            </a:r>
            <a:endParaRPr lang="fr-FR" dirty="0"/>
          </a:p>
          <a:p>
            <a:endParaRPr lang="fr-FR" dirty="0"/>
          </a:p>
        </p:txBody>
      </p:sp>
      <p:sp>
        <p:nvSpPr>
          <p:cNvPr id="4" name="Slide Number Placeholder 3"/>
          <p:cNvSpPr>
            <a:spLocks noGrp="1"/>
          </p:cNvSpPr>
          <p:nvPr>
            <p:ph type="sldNum" sz="quarter" idx="5"/>
          </p:nvPr>
        </p:nvSpPr>
        <p:spPr/>
        <p:txBody>
          <a:bodyPr/>
          <a:lstStyle/>
          <a:p>
            <a:fld id="{832DFBEF-ECEA-4B98-92A5-A7843B58673E}" type="slidenum">
              <a:rPr lang="fr-FR" smtClean="0"/>
              <a:t>10</a:t>
            </a:fld>
            <a:endParaRPr lang="fr-FR"/>
          </a:p>
        </p:txBody>
      </p:sp>
    </p:spTree>
    <p:extLst>
      <p:ext uri="{BB962C8B-B14F-4D97-AF65-F5344CB8AC3E}">
        <p14:creationId xmlns:p14="http://schemas.microsoft.com/office/powerpoint/2010/main" val="532146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5.jpeg"/><Relationship Id="rId5" Type="http://schemas.openxmlformats.org/officeDocument/2006/relationships/image" Target="../media/image11.pn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5.jpeg"/><Relationship Id="rId4" Type="http://schemas.openxmlformats.org/officeDocument/2006/relationships/image" Target="../media/image15.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5.jpeg"/><Relationship Id="rId4" Type="http://schemas.openxmlformats.org/officeDocument/2006/relationships/image" Target="../media/image23.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5.jpeg"/><Relationship Id="rId5" Type="http://schemas.openxmlformats.org/officeDocument/2006/relationships/image" Target="../media/image30.png"/><Relationship Id="rId10" Type="http://schemas.openxmlformats.org/officeDocument/2006/relationships/image" Target="../media/image4.png"/><Relationship Id="rId4" Type="http://schemas.openxmlformats.org/officeDocument/2006/relationships/image" Target="../media/image29.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4097171"/>
            <a:ext cx="8015383" cy="1575062"/>
          </a:xfrm>
          <a:prstGeom prst="rect">
            <a:avLst/>
          </a:prstGeom>
        </p:spPr>
        <p:txBody>
          <a:bodyPr lIns="0" tIns="0" rIns="0" bIns="0" rtlCol="0" anchor="t">
            <a:spAutoFit/>
          </a:bodyPr>
          <a:lstStyle/>
          <a:p>
            <a:pPr>
              <a:lnSpc>
                <a:spcPts val="12819"/>
              </a:lnSpc>
              <a:spcBef>
                <a:spcPct val="0"/>
              </a:spcBef>
            </a:pPr>
            <a:r>
              <a:rPr lang="en-US" sz="9156" dirty="0">
                <a:solidFill>
                  <a:srgbClr val="051D40"/>
                </a:solidFill>
                <a:latin typeface="Open Sans Extra Bold"/>
              </a:rPr>
              <a:t>Life FLY </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3"/>
            <a:stretch>
              <a:fillRect/>
            </a:stretch>
          </a:blipFill>
        </p:spPr>
      </p:sp>
      <p:sp>
        <p:nvSpPr>
          <p:cNvPr id="16" name="Freeform 16"/>
          <p:cNvSpPr/>
          <p:nvPr/>
        </p:nvSpPr>
        <p:spPr>
          <a:xfrm>
            <a:off x="14227972" y="76749"/>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4"/>
            <a:stretch>
              <a:fillRect/>
            </a:stretch>
          </a:blipFill>
        </p:spPr>
      </p:sp>
      <p:sp>
        <p:nvSpPr>
          <p:cNvPr id="17" name="Freeform 17"/>
          <p:cNvSpPr/>
          <p:nvPr/>
        </p:nvSpPr>
        <p:spPr>
          <a:xfrm>
            <a:off x="12791003" y="324781"/>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5"/>
            <a:stretch>
              <a:fillRect/>
            </a:stretch>
          </a:blipFill>
        </p:spPr>
      </p:sp>
      <p:sp>
        <p:nvSpPr>
          <p:cNvPr id="18" name="Freeform 18"/>
          <p:cNvSpPr/>
          <p:nvPr/>
        </p:nvSpPr>
        <p:spPr>
          <a:xfrm>
            <a:off x="11135003" y="138725"/>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6"/>
            <a:stretch>
              <a:fillRect/>
            </a:stretch>
          </a:blipFill>
        </p:spPr>
      </p:sp>
      <p:sp>
        <p:nvSpPr>
          <p:cNvPr id="19" name="Freeform 19"/>
          <p:cNvSpPr/>
          <p:nvPr/>
        </p:nvSpPr>
        <p:spPr>
          <a:xfrm>
            <a:off x="10159174" y="111505"/>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7"/>
            <a:stretch>
              <a:fillRect/>
            </a:stretch>
          </a:blipFill>
        </p:spPr>
      </p:sp>
      <p:grpSp>
        <p:nvGrpSpPr>
          <p:cNvPr id="20" name="Group 20"/>
          <p:cNvGrpSpPr/>
          <p:nvPr/>
        </p:nvGrpSpPr>
        <p:grpSpPr>
          <a:xfrm>
            <a:off x="9144000" y="2489448"/>
            <a:ext cx="6365569" cy="6365569"/>
            <a:chOff x="0" y="0"/>
            <a:chExt cx="13716000" cy="13716000"/>
          </a:xfrm>
        </p:grpSpPr>
        <p:sp>
          <p:nvSpPr>
            <p:cNvPr id="21" name="Freeform 21"/>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934" b="-934"/>
              </a:stretch>
            </a:blipFill>
          </p:spPr>
        </p:sp>
      </p:grpSp>
      <p:sp>
        <p:nvSpPr>
          <p:cNvPr id="22" name="TextBox 22"/>
          <p:cNvSpPr txBox="1"/>
          <p:nvPr/>
        </p:nvSpPr>
        <p:spPr>
          <a:xfrm>
            <a:off x="747857" y="6282388"/>
            <a:ext cx="6481070" cy="588427"/>
          </a:xfrm>
          <a:prstGeom prst="rect">
            <a:avLst/>
          </a:prstGeom>
        </p:spPr>
        <p:txBody>
          <a:bodyPr lIns="0" tIns="0" rIns="0" bIns="0" rtlCol="0" anchor="t">
            <a:spAutoFit/>
          </a:bodyPr>
          <a:lstStyle/>
          <a:p>
            <a:pPr algn="ctr">
              <a:lnSpc>
                <a:spcPts val="4838"/>
              </a:lnSpc>
              <a:spcBef>
                <a:spcPct val="0"/>
              </a:spcBef>
            </a:pPr>
            <a:r>
              <a:rPr lang="en-US" sz="3455" dirty="0" err="1">
                <a:solidFill>
                  <a:srgbClr val="000000"/>
                </a:solidFill>
                <a:latin typeface="Open Sans Extra Bold"/>
              </a:rPr>
              <a:t>Niveau</a:t>
            </a:r>
            <a:r>
              <a:rPr lang="en-US" sz="3455" dirty="0">
                <a:solidFill>
                  <a:srgbClr val="000000"/>
                </a:solidFill>
                <a:latin typeface="Open Sans Extra Bold"/>
              </a:rPr>
              <a:t> SNEE : </a:t>
            </a:r>
            <a:r>
              <a:rPr lang="en-US" sz="3455" dirty="0" err="1">
                <a:solidFill>
                  <a:srgbClr val="000000"/>
                </a:solidFill>
                <a:latin typeface="Open Sans Extra Bold"/>
              </a:rPr>
              <a:t>niveau</a:t>
            </a:r>
            <a:r>
              <a:rPr lang="en-US" sz="3455" dirty="0">
                <a:solidFill>
                  <a:srgbClr val="000000"/>
                </a:solidFill>
                <a:latin typeface="Open Sans Extra Bold"/>
              </a:rPr>
              <a:t> 1</a:t>
            </a:r>
          </a:p>
        </p:txBody>
      </p:sp>
      <p:sp>
        <p:nvSpPr>
          <p:cNvPr id="23" name="TextBox 23"/>
          <p:cNvSpPr txBox="1"/>
          <p:nvPr/>
        </p:nvSpPr>
        <p:spPr>
          <a:xfrm>
            <a:off x="1391331" y="7413739"/>
            <a:ext cx="5016004" cy="389222"/>
          </a:xfrm>
          <a:prstGeom prst="rect">
            <a:avLst/>
          </a:prstGeom>
        </p:spPr>
        <p:txBody>
          <a:bodyPr lIns="0" tIns="0" rIns="0" bIns="0" rtlCol="0" anchor="t">
            <a:spAutoFit/>
          </a:bodyPr>
          <a:lstStyle/>
          <a:p>
            <a:pPr algn="ctr">
              <a:lnSpc>
                <a:spcPts val="3219"/>
              </a:lnSpc>
              <a:spcBef>
                <a:spcPct val="0"/>
              </a:spcBef>
            </a:pPr>
            <a:r>
              <a:rPr lang="en-US" sz="2299" dirty="0" err="1">
                <a:solidFill>
                  <a:srgbClr val="000000"/>
                </a:solidFill>
                <a:latin typeface="Open Sans Extra Bold"/>
              </a:rPr>
              <a:t>Porteur</a:t>
            </a:r>
            <a:r>
              <a:rPr lang="en-US" sz="2299" dirty="0">
                <a:solidFill>
                  <a:srgbClr val="000000"/>
                </a:solidFill>
                <a:latin typeface="Open Sans Extra Bold"/>
              </a:rPr>
              <a:t> du </a:t>
            </a:r>
            <a:r>
              <a:rPr lang="en-US" sz="2299" dirty="0" err="1">
                <a:solidFill>
                  <a:srgbClr val="000000"/>
                </a:solidFill>
                <a:latin typeface="Open Sans Extra Bold"/>
              </a:rPr>
              <a:t>Projet</a:t>
            </a:r>
            <a:r>
              <a:rPr lang="en-US" sz="2299" dirty="0">
                <a:solidFill>
                  <a:srgbClr val="000000"/>
                </a:solidFill>
                <a:latin typeface="Open Sans Extra Bold"/>
              </a:rPr>
              <a:t> : </a:t>
            </a:r>
            <a:r>
              <a:rPr lang="en-US" sz="2299" dirty="0" err="1">
                <a:solidFill>
                  <a:srgbClr val="000000"/>
                </a:solidFill>
                <a:latin typeface="Open Sans Extra Bold"/>
              </a:rPr>
              <a:t>Taissir</a:t>
            </a:r>
            <a:r>
              <a:rPr lang="en-US" sz="2299" dirty="0">
                <a:solidFill>
                  <a:srgbClr val="000000"/>
                </a:solidFill>
                <a:latin typeface="Open Sans Extra Bold"/>
              </a:rPr>
              <a:t> </a:t>
            </a:r>
            <a:r>
              <a:rPr lang="en-US" sz="2299" dirty="0" err="1">
                <a:solidFill>
                  <a:srgbClr val="000000"/>
                </a:solidFill>
                <a:latin typeface="Open Sans Extra Bold"/>
              </a:rPr>
              <a:t>Bouzidi</a:t>
            </a:r>
            <a:endParaRPr lang="en-US" sz="2299" dirty="0">
              <a:solidFill>
                <a:srgbClr val="000000"/>
              </a:solidFill>
              <a:latin typeface="Open Sans Extra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23536"/>
          <a:ext cx="18288000" cy="10310536"/>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53299">
                  <a:extLst>
                    <a:ext uri="{9D8B030D-6E8A-4147-A177-3AD203B41FA5}">
                      <a16:colId xmlns:a16="http://schemas.microsoft.com/office/drawing/2014/main" val="20002"/>
                    </a:ext>
                  </a:extLst>
                </a:gridCol>
                <a:gridCol w="3042701">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gridCol w="3048000">
                  <a:extLst>
                    <a:ext uri="{9D8B030D-6E8A-4147-A177-3AD203B41FA5}">
                      <a16:colId xmlns:a16="http://schemas.microsoft.com/office/drawing/2014/main" val="20005"/>
                    </a:ext>
                  </a:extLst>
                </a:gridCol>
              </a:tblGrid>
              <a:tr h="10310536">
                <a:tc>
                  <a:txBody>
                    <a:bodyPr/>
                    <a:lstStyle/>
                    <a:p>
                      <a:pPr algn="ctr">
                        <a:lnSpc>
                          <a:spcPts val="2700"/>
                        </a:lnSpc>
                        <a:defRPr/>
                      </a:pPr>
                      <a:endParaRPr lang="en-US" sz="1100"/>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rot="-829633">
            <a:off x="101452" y="8486967"/>
            <a:ext cx="20724935" cy="5634207"/>
            <a:chOff x="0" y="0"/>
            <a:chExt cx="5458419" cy="1483906"/>
          </a:xfrm>
        </p:grpSpPr>
        <p:sp>
          <p:nvSpPr>
            <p:cNvPr id="4" name="Freeform 4"/>
            <p:cNvSpPr/>
            <p:nvPr/>
          </p:nvSpPr>
          <p:spPr>
            <a:xfrm>
              <a:off x="0" y="0"/>
              <a:ext cx="5458419" cy="1483907"/>
            </a:xfrm>
            <a:custGeom>
              <a:avLst/>
              <a:gdLst/>
              <a:ahLst/>
              <a:cxnLst/>
              <a:rect l="l" t="t" r="r" b="b"/>
              <a:pathLst>
                <a:path w="5458419" h="1483907">
                  <a:moveTo>
                    <a:pt x="0" y="0"/>
                  </a:moveTo>
                  <a:lnTo>
                    <a:pt x="5458419" y="0"/>
                  </a:lnTo>
                  <a:lnTo>
                    <a:pt x="5458419" y="1483907"/>
                  </a:lnTo>
                  <a:lnTo>
                    <a:pt x="0" y="1483907"/>
                  </a:lnTo>
                  <a:close/>
                </a:path>
              </a:pathLst>
            </a:custGeom>
            <a:solidFill>
              <a:srgbClr val="FFFFFF"/>
            </a:solidFill>
          </p:spPr>
        </p:sp>
        <p:sp>
          <p:nvSpPr>
            <p:cNvPr id="5" name="TextBox 5"/>
            <p:cNvSpPr txBox="1"/>
            <p:nvPr/>
          </p:nvSpPr>
          <p:spPr>
            <a:xfrm>
              <a:off x="0" y="-38100"/>
              <a:ext cx="5458419" cy="1522006"/>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829633">
            <a:off x="-1836822" y="-2588893"/>
            <a:ext cx="20724935" cy="5634207"/>
            <a:chOff x="0" y="0"/>
            <a:chExt cx="5458419" cy="1483906"/>
          </a:xfrm>
        </p:grpSpPr>
        <p:sp>
          <p:nvSpPr>
            <p:cNvPr id="7" name="Freeform 7"/>
            <p:cNvSpPr/>
            <p:nvPr/>
          </p:nvSpPr>
          <p:spPr>
            <a:xfrm>
              <a:off x="0" y="0"/>
              <a:ext cx="5458419" cy="1483907"/>
            </a:xfrm>
            <a:custGeom>
              <a:avLst/>
              <a:gdLst/>
              <a:ahLst/>
              <a:cxnLst/>
              <a:rect l="l" t="t" r="r" b="b"/>
              <a:pathLst>
                <a:path w="5458419" h="1483907">
                  <a:moveTo>
                    <a:pt x="0" y="0"/>
                  </a:moveTo>
                  <a:lnTo>
                    <a:pt x="5458419" y="0"/>
                  </a:lnTo>
                  <a:lnTo>
                    <a:pt x="5458419" y="1483907"/>
                  </a:lnTo>
                  <a:lnTo>
                    <a:pt x="0" y="1483907"/>
                  </a:lnTo>
                  <a:close/>
                </a:path>
              </a:pathLst>
            </a:custGeom>
            <a:solidFill>
              <a:srgbClr val="FFFFFF"/>
            </a:solidFill>
          </p:spPr>
        </p:sp>
        <p:sp>
          <p:nvSpPr>
            <p:cNvPr id="8" name="TextBox 8"/>
            <p:cNvSpPr txBox="1"/>
            <p:nvPr/>
          </p:nvSpPr>
          <p:spPr>
            <a:xfrm>
              <a:off x="0" y="-38100"/>
              <a:ext cx="5458419" cy="1522006"/>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1028700" y="4563791"/>
            <a:ext cx="946844" cy="946844"/>
            <a:chOff x="0" y="0"/>
            <a:chExt cx="556826" cy="556826"/>
          </a:xfrm>
        </p:grpSpPr>
        <p:sp>
          <p:nvSpPr>
            <p:cNvPr id="10" name="Freeform 1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86EAE9"/>
            </a:solidFill>
          </p:spPr>
        </p:sp>
        <p:sp>
          <p:nvSpPr>
            <p:cNvPr id="11" name="TextBox 11"/>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1</a:t>
              </a:r>
            </a:p>
          </p:txBody>
        </p:sp>
      </p:grpSp>
      <p:sp>
        <p:nvSpPr>
          <p:cNvPr id="12" name="AutoShape 12"/>
          <p:cNvSpPr/>
          <p:nvPr/>
        </p:nvSpPr>
        <p:spPr>
          <a:xfrm>
            <a:off x="1106063" y="5882882"/>
            <a:ext cx="792119" cy="47625"/>
          </a:xfrm>
          <a:prstGeom prst="line">
            <a:avLst/>
          </a:prstGeom>
          <a:ln w="47625" cap="flat">
            <a:solidFill>
              <a:srgbClr val="86EAE9"/>
            </a:solidFill>
            <a:prstDash val="solid"/>
            <a:headEnd type="none" w="sm" len="sm"/>
            <a:tailEnd type="oval" w="lg" len="lg"/>
          </a:ln>
        </p:spPr>
      </p:sp>
      <p:grpSp>
        <p:nvGrpSpPr>
          <p:cNvPr id="13" name="Group 13"/>
          <p:cNvGrpSpPr/>
          <p:nvPr/>
        </p:nvGrpSpPr>
        <p:grpSpPr>
          <a:xfrm>
            <a:off x="16293406" y="884521"/>
            <a:ext cx="946844" cy="946844"/>
            <a:chOff x="0" y="0"/>
            <a:chExt cx="556826" cy="556826"/>
          </a:xfrm>
        </p:grpSpPr>
        <p:sp>
          <p:nvSpPr>
            <p:cNvPr id="14" name="Freeform 14"/>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3538A"/>
            </a:solidFill>
          </p:spPr>
        </p:sp>
        <p:sp>
          <p:nvSpPr>
            <p:cNvPr id="15" name="TextBox 15"/>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6</a:t>
              </a:r>
            </a:p>
          </p:txBody>
        </p:sp>
      </p:grpSp>
      <p:sp>
        <p:nvSpPr>
          <p:cNvPr id="16" name="AutoShape 16"/>
          <p:cNvSpPr/>
          <p:nvPr/>
        </p:nvSpPr>
        <p:spPr>
          <a:xfrm>
            <a:off x="16398901" y="2175480"/>
            <a:ext cx="735854" cy="47625"/>
          </a:xfrm>
          <a:prstGeom prst="line">
            <a:avLst/>
          </a:prstGeom>
          <a:ln w="47625" cap="flat">
            <a:solidFill>
              <a:srgbClr val="13538A"/>
            </a:solidFill>
            <a:prstDash val="solid"/>
            <a:headEnd type="none" w="sm" len="sm"/>
            <a:tailEnd type="oval" w="lg" len="lg"/>
          </a:ln>
        </p:spPr>
      </p:sp>
      <p:grpSp>
        <p:nvGrpSpPr>
          <p:cNvPr id="17" name="Group 17"/>
          <p:cNvGrpSpPr/>
          <p:nvPr/>
        </p:nvGrpSpPr>
        <p:grpSpPr>
          <a:xfrm>
            <a:off x="13240464" y="1620375"/>
            <a:ext cx="946844" cy="946844"/>
            <a:chOff x="0" y="0"/>
            <a:chExt cx="556826" cy="556826"/>
          </a:xfrm>
        </p:grpSpPr>
        <p:sp>
          <p:nvSpPr>
            <p:cNvPr id="18" name="Freeform 18"/>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C88CF"/>
            </a:solidFill>
          </p:spPr>
        </p:sp>
        <p:sp>
          <p:nvSpPr>
            <p:cNvPr id="19" name="TextBox 19"/>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5</a:t>
              </a:r>
            </a:p>
          </p:txBody>
        </p:sp>
      </p:grpSp>
      <p:sp>
        <p:nvSpPr>
          <p:cNvPr id="20" name="AutoShape 20"/>
          <p:cNvSpPr/>
          <p:nvPr/>
        </p:nvSpPr>
        <p:spPr>
          <a:xfrm>
            <a:off x="13345960" y="2911334"/>
            <a:ext cx="735854" cy="47625"/>
          </a:xfrm>
          <a:prstGeom prst="line">
            <a:avLst/>
          </a:prstGeom>
          <a:ln w="47625" cap="flat">
            <a:solidFill>
              <a:srgbClr val="1C88CF"/>
            </a:solidFill>
            <a:prstDash val="solid"/>
            <a:headEnd type="none" w="sm" len="sm"/>
            <a:tailEnd type="oval" w="lg" len="lg"/>
          </a:ln>
        </p:spPr>
      </p:sp>
      <p:grpSp>
        <p:nvGrpSpPr>
          <p:cNvPr id="21" name="Group 21"/>
          <p:cNvGrpSpPr/>
          <p:nvPr/>
        </p:nvGrpSpPr>
        <p:grpSpPr>
          <a:xfrm>
            <a:off x="10187523" y="2356229"/>
            <a:ext cx="946844" cy="946844"/>
            <a:chOff x="0" y="0"/>
            <a:chExt cx="556826" cy="556826"/>
          </a:xfrm>
        </p:grpSpPr>
        <p:sp>
          <p:nvSpPr>
            <p:cNvPr id="22" name="Freeform 22"/>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sp>
        <p:sp>
          <p:nvSpPr>
            <p:cNvPr id="23" name="TextBox 23"/>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4</a:t>
              </a:r>
            </a:p>
          </p:txBody>
        </p:sp>
      </p:grpSp>
      <p:sp>
        <p:nvSpPr>
          <p:cNvPr id="24" name="AutoShape 24"/>
          <p:cNvSpPr/>
          <p:nvPr/>
        </p:nvSpPr>
        <p:spPr>
          <a:xfrm>
            <a:off x="10293019" y="3647188"/>
            <a:ext cx="735854" cy="47625"/>
          </a:xfrm>
          <a:prstGeom prst="line">
            <a:avLst/>
          </a:prstGeom>
          <a:ln w="47625" cap="flat">
            <a:solidFill>
              <a:srgbClr val="18AFD6"/>
            </a:solidFill>
            <a:prstDash val="solid"/>
            <a:headEnd type="none" w="sm" len="sm"/>
            <a:tailEnd type="oval" w="lg" len="lg"/>
          </a:ln>
        </p:spPr>
      </p:sp>
      <p:grpSp>
        <p:nvGrpSpPr>
          <p:cNvPr id="25" name="Group 25"/>
          <p:cNvGrpSpPr/>
          <p:nvPr/>
        </p:nvGrpSpPr>
        <p:grpSpPr>
          <a:xfrm>
            <a:off x="7134582" y="3092083"/>
            <a:ext cx="946844" cy="946844"/>
            <a:chOff x="0" y="0"/>
            <a:chExt cx="556826" cy="556826"/>
          </a:xfrm>
        </p:grpSpPr>
        <p:sp>
          <p:nvSpPr>
            <p:cNvPr id="26" name="Freeform 26"/>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7C9EF"/>
            </a:solidFill>
          </p:spPr>
        </p:sp>
        <p:sp>
          <p:nvSpPr>
            <p:cNvPr id="27" name="TextBox 27"/>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3</a:t>
              </a:r>
            </a:p>
          </p:txBody>
        </p:sp>
      </p:grpSp>
      <p:sp>
        <p:nvSpPr>
          <p:cNvPr id="28" name="AutoShape 28"/>
          <p:cNvSpPr/>
          <p:nvPr/>
        </p:nvSpPr>
        <p:spPr>
          <a:xfrm>
            <a:off x="7240077" y="4383042"/>
            <a:ext cx="735854" cy="47625"/>
          </a:xfrm>
          <a:prstGeom prst="line">
            <a:avLst/>
          </a:prstGeom>
          <a:ln w="47625" cap="flat">
            <a:solidFill>
              <a:srgbClr val="37C9EF"/>
            </a:solidFill>
            <a:prstDash val="solid"/>
            <a:headEnd type="none" w="sm" len="sm"/>
            <a:tailEnd type="oval" w="lg" len="lg"/>
          </a:ln>
        </p:spPr>
      </p:sp>
      <p:grpSp>
        <p:nvGrpSpPr>
          <p:cNvPr id="29" name="Group 29"/>
          <p:cNvGrpSpPr/>
          <p:nvPr/>
        </p:nvGrpSpPr>
        <p:grpSpPr>
          <a:xfrm>
            <a:off x="4081641" y="3827937"/>
            <a:ext cx="946844" cy="946844"/>
            <a:chOff x="0" y="0"/>
            <a:chExt cx="556826" cy="556826"/>
          </a:xfrm>
        </p:grpSpPr>
        <p:sp>
          <p:nvSpPr>
            <p:cNvPr id="30" name="Freeform 3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3EDAD8"/>
            </a:solidFill>
          </p:spPr>
        </p:sp>
        <p:sp>
          <p:nvSpPr>
            <p:cNvPr id="31" name="TextBox 31"/>
            <p:cNvSpPr txBox="1"/>
            <p:nvPr/>
          </p:nvSpPr>
          <p:spPr>
            <a:xfrm>
              <a:off x="52202" y="-4948"/>
              <a:ext cx="452421" cy="509571"/>
            </a:xfrm>
            <a:prstGeom prst="rect">
              <a:avLst/>
            </a:prstGeom>
          </p:spPr>
          <p:txBody>
            <a:bodyPr lIns="0" tIns="0" rIns="0" bIns="0" rtlCol="0" anchor="ctr"/>
            <a:lstStyle/>
            <a:p>
              <a:pPr algn="ctr">
                <a:lnSpc>
                  <a:spcPts val="3919"/>
                </a:lnSpc>
              </a:pPr>
              <a:r>
                <a:rPr lang="en-US" sz="2799">
                  <a:solidFill>
                    <a:srgbClr val="FFFFFF"/>
                  </a:solidFill>
                  <a:latin typeface="Aileron Bold"/>
                </a:rPr>
                <a:t>2</a:t>
              </a:r>
            </a:p>
          </p:txBody>
        </p:sp>
      </p:grpSp>
      <p:sp>
        <p:nvSpPr>
          <p:cNvPr id="32" name="AutoShape 32"/>
          <p:cNvSpPr/>
          <p:nvPr/>
        </p:nvSpPr>
        <p:spPr>
          <a:xfrm>
            <a:off x="4187136" y="5118895"/>
            <a:ext cx="735854" cy="47625"/>
          </a:xfrm>
          <a:prstGeom prst="line">
            <a:avLst/>
          </a:prstGeom>
          <a:ln w="47625" cap="flat">
            <a:solidFill>
              <a:srgbClr val="3EDAD8"/>
            </a:solidFill>
            <a:prstDash val="solid"/>
            <a:headEnd type="none" w="sm" len="sm"/>
            <a:tailEnd type="oval" w="lg" len="lg"/>
          </a:ln>
        </p:spPr>
      </p:sp>
      <p:sp>
        <p:nvSpPr>
          <p:cNvPr id="33" name="TextBox 33"/>
          <p:cNvSpPr txBox="1"/>
          <p:nvPr/>
        </p:nvSpPr>
        <p:spPr>
          <a:xfrm>
            <a:off x="1050383" y="995919"/>
            <a:ext cx="7232747" cy="857184"/>
          </a:xfrm>
          <a:prstGeom prst="rect">
            <a:avLst/>
          </a:prstGeom>
        </p:spPr>
        <p:txBody>
          <a:bodyPr lIns="0" tIns="0" rIns="0" bIns="0" rtlCol="0" anchor="t">
            <a:spAutoFit/>
          </a:bodyPr>
          <a:lstStyle/>
          <a:p>
            <a:pPr>
              <a:lnSpc>
                <a:spcPts val="6720"/>
              </a:lnSpc>
            </a:pPr>
            <a:r>
              <a:rPr lang="en-US" sz="5600" spc="168">
                <a:solidFill>
                  <a:srgbClr val="051D40"/>
                </a:solidFill>
                <a:latin typeface="Aileron Bold"/>
              </a:rPr>
              <a:t>ROAD MAP </a:t>
            </a:r>
          </a:p>
        </p:txBody>
      </p:sp>
      <p:sp>
        <p:nvSpPr>
          <p:cNvPr id="34" name="TextBox 34"/>
          <p:cNvSpPr txBox="1"/>
          <p:nvPr/>
        </p:nvSpPr>
        <p:spPr>
          <a:xfrm>
            <a:off x="171373" y="7010995"/>
            <a:ext cx="2661498" cy="1452345"/>
          </a:xfrm>
          <a:prstGeom prst="rect">
            <a:avLst/>
          </a:prstGeom>
        </p:spPr>
        <p:txBody>
          <a:bodyPr lIns="0" tIns="0" rIns="0" bIns="0" rtlCol="0" anchor="t">
            <a:spAutoFit/>
          </a:bodyPr>
          <a:lstStyle/>
          <a:p>
            <a:pPr algn="ctr">
              <a:lnSpc>
                <a:spcPts val="4294"/>
              </a:lnSpc>
            </a:pPr>
            <a:r>
              <a:rPr lang="en-US" sz="3067" spc="-61" dirty="0">
                <a:solidFill>
                  <a:srgbClr val="051D40"/>
                </a:solidFill>
                <a:latin typeface="Poppins Bold"/>
              </a:rPr>
              <a:t>3mois</a:t>
            </a:r>
          </a:p>
          <a:p>
            <a:pPr marL="0" lvl="0" indent="0" algn="ctr">
              <a:lnSpc>
                <a:spcPts val="3594"/>
              </a:lnSpc>
              <a:spcBef>
                <a:spcPct val="0"/>
              </a:spcBef>
            </a:pPr>
            <a:r>
              <a:rPr lang="en-US" sz="2567" spc="-51" dirty="0">
                <a:solidFill>
                  <a:srgbClr val="051D40"/>
                </a:solidFill>
                <a:latin typeface="Poppins"/>
              </a:rPr>
              <a:t>Recherche et </a:t>
            </a:r>
            <a:r>
              <a:rPr lang="en-US" sz="2567" spc="-51" dirty="0" err="1">
                <a:solidFill>
                  <a:srgbClr val="051D40"/>
                </a:solidFill>
                <a:latin typeface="Poppins"/>
              </a:rPr>
              <a:t>Développement</a:t>
            </a:r>
            <a:endParaRPr lang="en-US" sz="2567" spc="-51" dirty="0">
              <a:solidFill>
                <a:srgbClr val="051D40"/>
              </a:solidFill>
              <a:latin typeface="Poppins"/>
            </a:endParaRPr>
          </a:p>
        </p:txBody>
      </p:sp>
      <p:sp>
        <p:nvSpPr>
          <p:cNvPr id="35" name="TextBox 35"/>
          <p:cNvSpPr txBox="1"/>
          <p:nvPr/>
        </p:nvSpPr>
        <p:spPr>
          <a:xfrm rot="-899999">
            <a:off x="6365817" y="5882958"/>
            <a:ext cx="2792797" cy="1506492"/>
          </a:xfrm>
          <a:prstGeom prst="rect">
            <a:avLst/>
          </a:prstGeom>
        </p:spPr>
        <p:txBody>
          <a:bodyPr lIns="0" tIns="0" rIns="0" bIns="0" rtlCol="0" anchor="t">
            <a:spAutoFit/>
          </a:bodyPr>
          <a:lstStyle/>
          <a:p>
            <a:pPr algn="ctr">
              <a:lnSpc>
                <a:spcPts val="4464"/>
              </a:lnSpc>
            </a:pPr>
            <a:r>
              <a:rPr lang="en-US" sz="3188" spc="-63" dirty="0">
                <a:solidFill>
                  <a:srgbClr val="051D40"/>
                </a:solidFill>
                <a:latin typeface="Poppins Bold"/>
              </a:rPr>
              <a:t>6 </a:t>
            </a:r>
            <a:r>
              <a:rPr lang="en-US" sz="3188" spc="-63" dirty="0" err="1">
                <a:solidFill>
                  <a:srgbClr val="051D40"/>
                </a:solidFill>
                <a:latin typeface="Poppins Bold"/>
              </a:rPr>
              <a:t>mois</a:t>
            </a:r>
            <a:endParaRPr lang="en-US" sz="3188" spc="-63" dirty="0">
              <a:solidFill>
                <a:srgbClr val="051D40"/>
              </a:solidFill>
              <a:latin typeface="Poppins Bold"/>
            </a:endParaRPr>
          </a:p>
          <a:p>
            <a:pPr marL="0" lvl="0" indent="0" algn="ctr">
              <a:lnSpc>
                <a:spcPts val="3743"/>
              </a:lnSpc>
              <a:spcBef>
                <a:spcPct val="0"/>
              </a:spcBef>
            </a:pPr>
            <a:r>
              <a:rPr lang="en-US" sz="2674" spc="-53" dirty="0">
                <a:solidFill>
                  <a:srgbClr val="051D40"/>
                </a:solidFill>
                <a:latin typeface="Poppins"/>
              </a:rPr>
              <a:t>Validation Clinique </a:t>
            </a:r>
          </a:p>
        </p:txBody>
      </p:sp>
      <p:sp>
        <p:nvSpPr>
          <p:cNvPr id="36" name="TextBox 36"/>
          <p:cNvSpPr txBox="1"/>
          <p:nvPr/>
        </p:nvSpPr>
        <p:spPr>
          <a:xfrm>
            <a:off x="9330197" y="5304610"/>
            <a:ext cx="2661498" cy="1489109"/>
          </a:xfrm>
          <a:prstGeom prst="rect">
            <a:avLst/>
          </a:prstGeom>
        </p:spPr>
        <p:txBody>
          <a:bodyPr lIns="0" tIns="0" rIns="0" bIns="0" rtlCol="0" anchor="t">
            <a:spAutoFit/>
          </a:bodyPr>
          <a:lstStyle/>
          <a:p>
            <a:pPr algn="ctr">
              <a:lnSpc>
                <a:spcPts val="4294"/>
              </a:lnSpc>
            </a:pPr>
            <a:r>
              <a:rPr lang="en-US" sz="3067" spc="-61" dirty="0">
                <a:solidFill>
                  <a:srgbClr val="051D40"/>
                </a:solidFill>
                <a:latin typeface="Poppins Bold"/>
              </a:rPr>
              <a:t>4 </a:t>
            </a:r>
            <a:r>
              <a:rPr lang="en-US" sz="3067" spc="-61" dirty="0" err="1">
                <a:solidFill>
                  <a:srgbClr val="051D40"/>
                </a:solidFill>
                <a:latin typeface="Poppins Bold"/>
              </a:rPr>
              <a:t>mois</a:t>
            </a:r>
            <a:endParaRPr lang="en-US" sz="3067" spc="-61" dirty="0">
              <a:solidFill>
                <a:srgbClr val="051D40"/>
              </a:solidFill>
              <a:latin typeface="Poppins Bold"/>
            </a:endParaRPr>
          </a:p>
          <a:p>
            <a:pPr marL="0" lvl="0" indent="0" algn="ctr">
              <a:lnSpc>
                <a:spcPts val="3734"/>
              </a:lnSpc>
              <a:spcBef>
                <a:spcPct val="0"/>
              </a:spcBef>
            </a:pPr>
            <a:r>
              <a:rPr lang="en-US" sz="2667" spc="-53" dirty="0">
                <a:solidFill>
                  <a:srgbClr val="051D40"/>
                </a:solidFill>
                <a:latin typeface="Poppins"/>
              </a:rPr>
              <a:t>Certification et </a:t>
            </a:r>
            <a:r>
              <a:rPr lang="en-US" sz="2667" spc="-53" dirty="0" err="1">
                <a:solidFill>
                  <a:srgbClr val="051D40"/>
                </a:solidFill>
                <a:latin typeface="Poppins"/>
              </a:rPr>
              <a:t>Réglementation</a:t>
            </a:r>
            <a:r>
              <a:rPr lang="en-US" sz="2667" spc="-53" dirty="0">
                <a:solidFill>
                  <a:srgbClr val="051D40"/>
                </a:solidFill>
                <a:latin typeface="Poppins"/>
              </a:rPr>
              <a:t> </a:t>
            </a:r>
          </a:p>
        </p:txBody>
      </p:sp>
      <p:sp>
        <p:nvSpPr>
          <p:cNvPr id="37" name="TextBox 37"/>
          <p:cNvSpPr txBox="1"/>
          <p:nvPr/>
        </p:nvSpPr>
        <p:spPr>
          <a:xfrm>
            <a:off x="12493265" y="4579357"/>
            <a:ext cx="2661498" cy="1101925"/>
          </a:xfrm>
          <a:prstGeom prst="rect">
            <a:avLst/>
          </a:prstGeom>
        </p:spPr>
        <p:txBody>
          <a:bodyPr lIns="0" tIns="0" rIns="0" bIns="0" rtlCol="0" anchor="t">
            <a:spAutoFit/>
          </a:bodyPr>
          <a:lstStyle/>
          <a:p>
            <a:pPr algn="ctr">
              <a:lnSpc>
                <a:spcPts val="4573"/>
              </a:lnSpc>
            </a:pPr>
            <a:r>
              <a:rPr lang="en-US" sz="3267" spc="-65" dirty="0">
                <a:solidFill>
                  <a:srgbClr val="051D40"/>
                </a:solidFill>
                <a:latin typeface="Poppins Bold"/>
              </a:rPr>
              <a:t>3mois</a:t>
            </a:r>
          </a:p>
          <a:p>
            <a:pPr marL="0" lvl="0" indent="0" algn="ctr">
              <a:lnSpc>
                <a:spcPts val="4154"/>
              </a:lnSpc>
              <a:spcBef>
                <a:spcPct val="0"/>
              </a:spcBef>
            </a:pPr>
            <a:r>
              <a:rPr lang="en-US" sz="2967" spc="-59" dirty="0" err="1">
                <a:solidFill>
                  <a:srgbClr val="051D40"/>
                </a:solidFill>
                <a:latin typeface="Poppins"/>
              </a:rPr>
              <a:t>Déploiement</a:t>
            </a:r>
            <a:r>
              <a:rPr lang="en-US" sz="2967" spc="-59" dirty="0">
                <a:solidFill>
                  <a:srgbClr val="051D40"/>
                </a:solidFill>
                <a:latin typeface="Poppins"/>
              </a:rPr>
              <a:t> </a:t>
            </a:r>
          </a:p>
        </p:txBody>
      </p:sp>
      <p:sp>
        <p:nvSpPr>
          <p:cNvPr id="38" name="TextBox 38"/>
          <p:cNvSpPr txBox="1"/>
          <p:nvPr/>
        </p:nvSpPr>
        <p:spPr>
          <a:xfrm>
            <a:off x="15626502" y="3732687"/>
            <a:ext cx="2661498" cy="2212440"/>
          </a:xfrm>
          <a:prstGeom prst="rect">
            <a:avLst/>
          </a:prstGeom>
        </p:spPr>
        <p:txBody>
          <a:bodyPr lIns="0" tIns="0" rIns="0" bIns="0" rtlCol="0" anchor="t">
            <a:spAutoFit/>
          </a:bodyPr>
          <a:lstStyle/>
          <a:p>
            <a:pPr algn="ctr">
              <a:lnSpc>
                <a:spcPts val="4993"/>
              </a:lnSpc>
            </a:pPr>
            <a:r>
              <a:rPr lang="en-US" sz="3567" spc="-71" dirty="0" err="1">
                <a:solidFill>
                  <a:srgbClr val="051D40"/>
                </a:solidFill>
                <a:latin typeface="Poppins Bold"/>
              </a:rPr>
              <a:t>contenu</a:t>
            </a:r>
            <a:endParaRPr lang="en-US" sz="3567" spc="-71" dirty="0">
              <a:solidFill>
                <a:srgbClr val="051D40"/>
              </a:solidFill>
              <a:latin typeface="Poppins Bold"/>
            </a:endParaRPr>
          </a:p>
          <a:p>
            <a:pPr marL="0" lvl="0" indent="0" algn="ctr">
              <a:lnSpc>
                <a:spcPts val="4154"/>
              </a:lnSpc>
              <a:spcBef>
                <a:spcPct val="0"/>
              </a:spcBef>
            </a:pPr>
            <a:r>
              <a:rPr lang="en-US" sz="2967" spc="-59" dirty="0" err="1">
                <a:solidFill>
                  <a:srgbClr val="051D40"/>
                </a:solidFill>
                <a:latin typeface="Poppins"/>
              </a:rPr>
              <a:t>Évolution</a:t>
            </a:r>
            <a:r>
              <a:rPr lang="en-US" sz="2967" spc="-59" dirty="0">
                <a:solidFill>
                  <a:srgbClr val="051D40"/>
                </a:solidFill>
                <a:latin typeface="Poppins"/>
              </a:rPr>
              <a:t> et </a:t>
            </a:r>
            <a:r>
              <a:rPr lang="en-US" sz="2967" spc="-59" dirty="0" err="1">
                <a:solidFill>
                  <a:srgbClr val="051D40"/>
                </a:solidFill>
                <a:latin typeface="Poppins"/>
              </a:rPr>
              <a:t>Amélioration</a:t>
            </a:r>
            <a:r>
              <a:rPr lang="en-US" sz="2967" spc="-59" dirty="0">
                <a:solidFill>
                  <a:srgbClr val="051D40"/>
                </a:solidFill>
                <a:latin typeface="Poppins"/>
              </a:rPr>
              <a:t> Continue</a:t>
            </a:r>
          </a:p>
        </p:txBody>
      </p:sp>
      <p:sp>
        <p:nvSpPr>
          <p:cNvPr id="39" name="TextBox 39"/>
          <p:cNvSpPr txBox="1"/>
          <p:nvPr/>
        </p:nvSpPr>
        <p:spPr>
          <a:xfrm>
            <a:off x="3336008" y="6440398"/>
            <a:ext cx="2661498" cy="1048518"/>
          </a:xfrm>
          <a:prstGeom prst="rect">
            <a:avLst/>
          </a:prstGeom>
        </p:spPr>
        <p:txBody>
          <a:bodyPr lIns="0" tIns="0" rIns="0" bIns="0" rtlCol="0" anchor="t">
            <a:spAutoFit/>
          </a:bodyPr>
          <a:lstStyle/>
          <a:p>
            <a:pPr algn="ctr">
              <a:lnSpc>
                <a:spcPts val="4573"/>
              </a:lnSpc>
            </a:pPr>
            <a:r>
              <a:rPr lang="en-US" sz="3267" spc="-65" dirty="0">
                <a:solidFill>
                  <a:srgbClr val="051D40"/>
                </a:solidFill>
                <a:latin typeface="Poppins Bold"/>
              </a:rPr>
              <a:t>2mois</a:t>
            </a:r>
          </a:p>
          <a:p>
            <a:pPr marL="0" lvl="0" indent="0" algn="ctr">
              <a:lnSpc>
                <a:spcPts val="3734"/>
              </a:lnSpc>
              <a:spcBef>
                <a:spcPct val="0"/>
              </a:spcBef>
            </a:pPr>
            <a:r>
              <a:rPr lang="en-US" sz="2667" spc="-53" dirty="0" err="1">
                <a:solidFill>
                  <a:srgbClr val="051D40"/>
                </a:solidFill>
                <a:latin typeface="Poppins"/>
              </a:rPr>
              <a:t>Prototypage</a:t>
            </a:r>
            <a:endParaRPr lang="en-US" sz="2667" spc="-53" dirty="0">
              <a:solidFill>
                <a:srgbClr val="051D40"/>
              </a:solidFill>
              <a:latin typeface="Poppins"/>
            </a:endParaRPr>
          </a:p>
        </p:txBody>
      </p:sp>
      <p:sp>
        <p:nvSpPr>
          <p:cNvPr id="40" name="Freeform 16">
            <a:extLst>
              <a:ext uri="{FF2B5EF4-FFF2-40B4-BE49-F238E27FC236}">
                <a16:creationId xmlns:a16="http://schemas.microsoft.com/office/drawing/2014/main" id="{455AEEC7-81D6-A375-DA4D-E1315650C6C0}"/>
              </a:ext>
            </a:extLst>
          </p:cNvPr>
          <p:cNvSpPr/>
          <p:nvPr/>
        </p:nvSpPr>
        <p:spPr>
          <a:xfrm>
            <a:off x="17543934" y="-62709"/>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3"/>
            <a:stretch>
              <a:fillRect/>
            </a:stretch>
          </a:blipFill>
        </p:spPr>
      </p:sp>
      <p:sp>
        <p:nvSpPr>
          <p:cNvPr id="41" name="Freeform 17">
            <a:extLst>
              <a:ext uri="{FF2B5EF4-FFF2-40B4-BE49-F238E27FC236}">
                <a16:creationId xmlns:a16="http://schemas.microsoft.com/office/drawing/2014/main" id="{D443AF86-AEBE-A759-BFD9-9151F9071366}"/>
              </a:ext>
            </a:extLst>
          </p:cNvPr>
          <p:cNvSpPr/>
          <p:nvPr/>
        </p:nvSpPr>
        <p:spPr>
          <a:xfrm>
            <a:off x="16135741" y="185324"/>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4"/>
            <a:stretch>
              <a:fillRect/>
            </a:stretch>
          </a:blipFill>
        </p:spPr>
      </p:sp>
      <p:sp>
        <p:nvSpPr>
          <p:cNvPr id="42" name="Freeform 18">
            <a:extLst>
              <a:ext uri="{FF2B5EF4-FFF2-40B4-BE49-F238E27FC236}">
                <a16:creationId xmlns:a16="http://schemas.microsoft.com/office/drawing/2014/main" id="{786A28DE-9F3D-B101-6131-9B8366C50C50}"/>
              </a:ext>
            </a:extLst>
          </p:cNvPr>
          <p:cNvSpPr/>
          <p:nvPr/>
        </p:nvSpPr>
        <p:spPr>
          <a:xfrm>
            <a:off x="14162407" y="0"/>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5"/>
            <a:stretch>
              <a:fillRect/>
            </a:stretch>
          </a:blipFill>
        </p:spPr>
      </p:sp>
      <p:sp>
        <p:nvSpPr>
          <p:cNvPr id="43" name="Freeform 19">
            <a:extLst>
              <a:ext uri="{FF2B5EF4-FFF2-40B4-BE49-F238E27FC236}">
                <a16:creationId xmlns:a16="http://schemas.microsoft.com/office/drawing/2014/main" id="{F7AF1F27-7B46-0301-8B60-30C10834F46C}"/>
              </a:ext>
            </a:extLst>
          </p:cNvPr>
          <p:cNvSpPr/>
          <p:nvPr/>
        </p:nvSpPr>
        <p:spPr>
          <a:xfrm>
            <a:off x="13222953" y="-65214"/>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6"/>
            <a:stretch>
              <a:fillRect/>
            </a:stretch>
          </a:blipFill>
        </p:spPr>
        <p:txBody>
          <a:bodyPr/>
          <a:lstStyle/>
          <a:p>
            <a:endParaRPr lang="fr-FR" dirty="0"/>
          </a:p>
        </p:txBody>
      </p:sp>
      <p:sp>
        <p:nvSpPr>
          <p:cNvPr id="44" name="Freeform 7">
            <a:extLst>
              <a:ext uri="{FF2B5EF4-FFF2-40B4-BE49-F238E27FC236}">
                <a16:creationId xmlns:a16="http://schemas.microsoft.com/office/drawing/2014/main" id="{68541A60-1A5E-DEE6-BF78-222E9BC4EA55}"/>
              </a:ext>
            </a:extLst>
          </p:cNvPr>
          <p:cNvSpPr/>
          <p:nvPr/>
        </p:nvSpPr>
        <p:spPr>
          <a:xfrm>
            <a:off x="13864769" y="6748311"/>
            <a:ext cx="3553468" cy="2819598"/>
          </a:xfrm>
          <a:custGeom>
            <a:avLst/>
            <a:gdLst/>
            <a:ahLst/>
            <a:cxnLst/>
            <a:rect l="l" t="t" r="r" b="b"/>
            <a:pathLst>
              <a:path w="4990799" h="4273371">
                <a:moveTo>
                  <a:pt x="0" y="0"/>
                </a:moveTo>
                <a:lnTo>
                  <a:pt x="4990799" y="0"/>
                </a:lnTo>
                <a:lnTo>
                  <a:pt x="4990799" y="4273371"/>
                </a:lnTo>
                <a:lnTo>
                  <a:pt x="0" y="4273371"/>
                </a:lnTo>
                <a:lnTo>
                  <a:pt x="0" y="0"/>
                </a:lnTo>
                <a:close/>
              </a:path>
            </a:pathLst>
          </a:custGeom>
          <a:blipFill>
            <a:blip r:embed="rId7"/>
            <a:stretch>
              <a:fillRect/>
            </a:stretch>
          </a:blipFill>
        </p:spPr>
        <p:txBody>
          <a:bodyPr/>
          <a:lstStyle/>
          <a:p>
            <a:endParaRPr lang="fr-T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562600" y="392666"/>
            <a:ext cx="8297377" cy="8232552"/>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626899" y="8780160"/>
            <a:ext cx="7523780" cy="428991"/>
            <a:chOff x="0" y="0"/>
            <a:chExt cx="2106826" cy="120127"/>
          </a:xfrm>
        </p:grpSpPr>
        <p:sp>
          <p:nvSpPr>
            <p:cNvPr id="6" name="Freeform 6"/>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7" name="TextBox 7"/>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43" name="Picture 4" descr="Zoomup - Ulule">
            <a:extLst>
              <a:ext uri="{FF2B5EF4-FFF2-40B4-BE49-F238E27FC236}">
                <a16:creationId xmlns:a16="http://schemas.microsoft.com/office/drawing/2014/main" id="{CF56FC59-32F8-0242-68EE-9AD91BF0E8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00" b="11789"/>
          <a:stretch/>
        </p:blipFill>
        <p:spPr bwMode="auto">
          <a:xfrm>
            <a:off x="6299995" y="2171700"/>
            <a:ext cx="6822585" cy="3836993"/>
          </a:xfrm>
          <a:prstGeom prst="rect">
            <a:avLst/>
          </a:prstGeom>
          <a:noFill/>
          <a:extLst>
            <a:ext uri="{909E8E84-426E-40DD-AFC4-6F175D3DCCD1}">
              <a14:hiddenFill xmlns:a14="http://schemas.microsoft.com/office/drawing/2010/main">
                <a:solidFill>
                  <a:srgbClr val="FFFFFF"/>
                </a:solidFill>
              </a14:hiddenFill>
            </a:ext>
          </a:extLst>
        </p:spPr>
      </p:pic>
      <p:sp>
        <p:nvSpPr>
          <p:cNvPr id="44" name="ZoneTexte 1">
            <a:extLst>
              <a:ext uri="{FF2B5EF4-FFF2-40B4-BE49-F238E27FC236}">
                <a16:creationId xmlns:a16="http://schemas.microsoft.com/office/drawing/2014/main" id="{E2ED10EE-D009-6655-410B-8F784ED3E016}"/>
              </a:ext>
            </a:extLst>
          </p:cNvPr>
          <p:cNvSpPr txBox="1"/>
          <p:nvPr/>
        </p:nvSpPr>
        <p:spPr>
          <a:xfrm>
            <a:off x="10577219" y="6747569"/>
            <a:ext cx="3230500" cy="1138773"/>
          </a:xfrm>
          <a:prstGeom prst="rect">
            <a:avLst/>
          </a:prstGeom>
          <a:noFill/>
        </p:spPr>
        <p:txBody>
          <a:bodyPr wrap="square" rtlCol="0">
            <a:spAutoFit/>
          </a:bodyPr>
          <a:lstStyle/>
          <a:p>
            <a:pPr algn="ctr"/>
            <a:r>
              <a:rPr lang="fr-FR" sz="4000" dirty="0">
                <a:solidFill>
                  <a:srgbClr val="91882F"/>
                </a:solidFill>
                <a:latin typeface="Arial Rounded MT Bold" panose="020F0704030504030204" pitchFamily="34" charset="0"/>
              </a:rPr>
              <a:t>2024-2025</a:t>
            </a:r>
          </a:p>
          <a:p>
            <a:pPr algn="ctr"/>
            <a:r>
              <a:rPr lang="fr-FR" sz="2800" b="1" dirty="0">
                <a:solidFill>
                  <a:srgbClr val="002060"/>
                </a:solidFill>
              </a:rPr>
              <a:t>www.peec.tn</a:t>
            </a:r>
          </a:p>
        </p:txBody>
      </p:sp>
      <p:sp>
        <p:nvSpPr>
          <p:cNvPr id="45" name="ZoneTexte 3">
            <a:extLst>
              <a:ext uri="{FF2B5EF4-FFF2-40B4-BE49-F238E27FC236}">
                <a16:creationId xmlns:a16="http://schemas.microsoft.com/office/drawing/2014/main" id="{EC2A40CC-13B1-1610-4E8E-BD32F54C2393}"/>
              </a:ext>
            </a:extLst>
          </p:cNvPr>
          <p:cNvSpPr txBox="1"/>
          <p:nvPr/>
        </p:nvSpPr>
        <p:spPr>
          <a:xfrm>
            <a:off x="574641" y="7148944"/>
            <a:ext cx="6174205" cy="1631216"/>
          </a:xfrm>
          <a:prstGeom prst="rect">
            <a:avLst/>
          </a:prstGeom>
          <a:noFill/>
        </p:spPr>
        <p:txBody>
          <a:bodyPr wrap="square" rtlCol="0">
            <a:spAutoFit/>
          </a:bodyPr>
          <a:lstStyle/>
          <a:p>
            <a:r>
              <a:rPr lang="fr-FR" sz="5000" b="1"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rPr>
              <a:t>CANDIDATURE</a:t>
            </a:r>
          </a:p>
          <a:p>
            <a:r>
              <a:rPr lang="fr-FR" sz="5000" b="1"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rPr>
              <a:t>SNEE-COHORTE#6</a:t>
            </a:r>
          </a:p>
        </p:txBody>
      </p:sp>
      <p:sp>
        <p:nvSpPr>
          <p:cNvPr id="46" name="Freeform 16">
            <a:extLst>
              <a:ext uri="{FF2B5EF4-FFF2-40B4-BE49-F238E27FC236}">
                <a16:creationId xmlns:a16="http://schemas.microsoft.com/office/drawing/2014/main" id="{62AB5F3B-FCDF-E2C2-6F77-EDCE0E37EED3}"/>
              </a:ext>
            </a:extLst>
          </p:cNvPr>
          <p:cNvSpPr/>
          <p:nvPr/>
        </p:nvSpPr>
        <p:spPr>
          <a:xfrm>
            <a:off x="17226547" y="163372"/>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3"/>
            <a:stretch>
              <a:fillRect/>
            </a:stretch>
          </a:blipFill>
        </p:spPr>
      </p:sp>
      <p:sp>
        <p:nvSpPr>
          <p:cNvPr id="47" name="Freeform 17">
            <a:extLst>
              <a:ext uri="{FF2B5EF4-FFF2-40B4-BE49-F238E27FC236}">
                <a16:creationId xmlns:a16="http://schemas.microsoft.com/office/drawing/2014/main" id="{74A3DA43-6DA2-CC2D-58C0-88D480D72A7C}"/>
              </a:ext>
            </a:extLst>
          </p:cNvPr>
          <p:cNvSpPr/>
          <p:nvPr/>
        </p:nvSpPr>
        <p:spPr>
          <a:xfrm>
            <a:off x="15789578" y="411404"/>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4"/>
            <a:stretch>
              <a:fillRect/>
            </a:stretch>
          </a:blipFill>
        </p:spPr>
      </p:sp>
      <p:sp>
        <p:nvSpPr>
          <p:cNvPr id="48" name="Freeform 18">
            <a:extLst>
              <a:ext uri="{FF2B5EF4-FFF2-40B4-BE49-F238E27FC236}">
                <a16:creationId xmlns:a16="http://schemas.microsoft.com/office/drawing/2014/main" id="{6CAF072E-C79F-DD44-C88F-9DE29BCE1374}"/>
              </a:ext>
            </a:extLst>
          </p:cNvPr>
          <p:cNvSpPr/>
          <p:nvPr/>
        </p:nvSpPr>
        <p:spPr>
          <a:xfrm>
            <a:off x="14133578" y="225348"/>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5"/>
            <a:stretch>
              <a:fillRect/>
            </a:stretch>
          </a:blipFill>
        </p:spPr>
      </p:sp>
      <p:sp>
        <p:nvSpPr>
          <p:cNvPr id="49" name="Freeform 19">
            <a:extLst>
              <a:ext uri="{FF2B5EF4-FFF2-40B4-BE49-F238E27FC236}">
                <a16:creationId xmlns:a16="http://schemas.microsoft.com/office/drawing/2014/main" id="{78297609-004B-E5B5-4173-F010298E8BD9}"/>
              </a:ext>
            </a:extLst>
          </p:cNvPr>
          <p:cNvSpPr/>
          <p:nvPr/>
        </p:nvSpPr>
        <p:spPr>
          <a:xfrm>
            <a:off x="13157749" y="198128"/>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6"/>
            <a:stretch>
              <a:fillRect/>
            </a:stretch>
          </a:blipFill>
        </p:spPr>
      </p:sp>
    </p:spTree>
    <p:extLst>
      <p:ext uri="{BB962C8B-B14F-4D97-AF65-F5344CB8AC3E}">
        <p14:creationId xmlns:p14="http://schemas.microsoft.com/office/powerpoint/2010/main" val="79669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71457"/>
          </a:xfrm>
          <a:prstGeom prst="rect">
            <a:avLst/>
          </a:prstGeom>
        </p:spPr>
        <p:txBody>
          <a:bodyPr lIns="0" tIns="0" rIns="0" bIns="0" rtlCol="0" anchor="t">
            <a:spAutoFit/>
          </a:bodyPr>
          <a:lstStyle/>
          <a:p>
            <a:pPr marL="0" lvl="0" indent="0" algn="l">
              <a:lnSpc>
                <a:spcPts val="6300"/>
              </a:lnSpc>
              <a:spcBef>
                <a:spcPct val="0"/>
              </a:spcBef>
            </a:pPr>
            <a:r>
              <a:rPr lang="en-US" sz="4500" u="none" strike="noStrike">
                <a:solidFill>
                  <a:srgbClr val="051D40"/>
                </a:solidFill>
                <a:latin typeface="Open Sans Extra Bold"/>
              </a:rPr>
              <a:t>Problematique</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966307" y="300249"/>
            <a:ext cx="8027935" cy="9598729"/>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56282" r="-56282"/>
              </a:stretch>
            </a:blipFill>
          </p:spPr>
        </p:sp>
      </p:grpSp>
      <p:grpSp>
        <p:nvGrpSpPr>
          <p:cNvPr id="11" name="Group 11"/>
          <p:cNvGrpSpPr/>
          <p:nvPr/>
        </p:nvGrpSpPr>
        <p:grpSpPr>
          <a:xfrm>
            <a:off x="14700679" y="7074186"/>
            <a:ext cx="5946973" cy="59469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4"/>
            <a:stretch>
              <a:fillRect t="-216567"/>
            </a:stretch>
          </a:blipFill>
        </p:spPr>
      </p:sp>
      <p:grpSp>
        <p:nvGrpSpPr>
          <p:cNvPr id="15" name="Group 15"/>
          <p:cNvGrpSpPr/>
          <p:nvPr/>
        </p:nvGrpSpPr>
        <p:grpSpPr>
          <a:xfrm>
            <a:off x="186282" y="3552247"/>
            <a:ext cx="11387207" cy="3298724"/>
            <a:chOff x="0" y="0"/>
            <a:chExt cx="2999100" cy="868800"/>
          </a:xfrm>
        </p:grpSpPr>
        <p:sp>
          <p:nvSpPr>
            <p:cNvPr id="16" name="Freeform 16"/>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id="17" name="TextBox 17"/>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32743" y="3223739"/>
            <a:ext cx="2772169" cy="685553"/>
            <a:chOff x="0" y="0"/>
            <a:chExt cx="1013291" cy="250585"/>
          </a:xfrm>
        </p:grpSpPr>
        <p:sp>
          <p:nvSpPr>
            <p:cNvPr id="19" name="Freeform 19"/>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0" name="TextBox 20"/>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u="none" strike="noStrike">
                  <a:solidFill>
                    <a:srgbClr val="051D40"/>
                  </a:solidFill>
                  <a:latin typeface="Poppins Bold"/>
                </a:rPr>
                <a:t>01</a:t>
              </a:r>
            </a:p>
          </p:txBody>
        </p:sp>
      </p:grpSp>
      <p:grpSp>
        <p:nvGrpSpPr>
          <p:cNvPr id="21" name="Group 21"/>
          <p:cNvGrpSpPr/>
          <p:nvPr/>
        </p:nvGrpSpPr>
        <p:grpSpPr>
          <a:xfrm>
            <a:off x="4489557" y="3223739"/>
            <a:ext cx="2772169" cy="685553"/>
            <a:chOff x="0" y="0"/>
            <a:chExt cx="1013291" cy="250585"/>
          </a:xfrm>
        </p:grpSpPr>
        <p:sp>
          <p:nvSpPr>
            <p:cNvPr id="22" name="Freeform 22"/>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3" name="TextBox 23"/>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u="none" strike="noStrike">
                  <a:solidFill>
                    <a:srgbClr val="051D40"/>
                  </a:solidFill>
                  <a:latin typeface="Poppins Bold"/>
                </a:rPr>
                <a:t> 02</a:t>
              </a:r>
            </a:p>
          </p:txBody>
        </p:sp>
      </p:grpSp>
      <p:grpSp>
        <p:nvGrpSpPr>
          <p:cNvPr id="24" name="Group 24"/>
          <p:cNvGrpSpPr/>
          <p:nvPr/>
        </p:nvGrpSpPr>
        <p:grpSpPr>
          <a:xfrm>
            <a:off x="8147551" y="3209470"/>
            <a:ext cx="2670160" cy="685553"/>
            <a:chOff x="0" y="0"/>
            <a:chExt cx="976004" cy="250585"/>
          </a:xfrm>
        </p:grpSpPr>
        <p:sp>
          <p:nvSpPr>
            <p:cNvPr id="25" name="Freeform 25"/>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6" name="TextBox 26"/>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u="none" strike="noStrike">
                  <a:solidFill>
                    <a:srgbClr val="051D40"/>
                  </a:solidFill>
                  <a:latin typeface="Poppins Bold"/>
                </a:rPr>
                <a:t> 03</a:t>
              </a:r>
            </a:p>
          </p:txBody>
        </p:sp>
      </p:grpSp>
      <p:sp>
        <p:nvSpPr>
          <p:cNvPr id="27" name="TextBox 27"/>
          <p:cNvSpPr txBox="1"/>
          <p:nvPr/>
        </p:nvSpPr>
        <p:spPr>
          <a:xfrm>
            <a:off x="832743" y="4325697"/>
            <a:ext cx="2661498" cy="1952427"/>
          </a:xfrm>
          <a:prstGeom prst="rect">
            <a:avLst/>
          </a:prstGeom>
        </p:spPr>
        <p:txBody>
          <a:bodyPr lIns="0" tIns="0" rIns="0" bIns="0" rtlCol="0" anchor="t">
            <a:spAutoFit/>
          </a:bodyPr>
          <a:lstStyle/>
          <a:p>
            <a:pPr marL="0" lvl="0" indent="0">
              <a:lnSpc>
                <a:spcPts val="2614"/>
              </a:lnSpc>
              <a:spcBef>
                <a:spcPct val="0"/>
              </a:spcBef>
            </a:pPr>
            <a:r>
              <a:rPr lang="en-US" sz="1867" spc="-37">
                <a:solidFill>
                  <a:srgbClr val="FDFDFD"/>
                </a:solidFill>
                <a:latin typeface="Poppins"/>
              </a:rPr>
              <a:t>La charge de travail élevée dans les services d'urgence entraîne des retards critiques mettant des vies en danger</a:t>
            </a:r>
          </a:p>
        </p:txBody>
      </p:sp>
      <p:sp>
        <p:nvSpPr>
          <p:cNvPr id="28" name="TextBox 28"/>
          <p:cNvSpPr txBox="1"/>
          <p:nvPr/>
        </p:nvSpPr>
        <p:spPr>
          <a:xfrm>
            <a:off x="4549136" y="4163805"/>
            <a:ext cx="2661498" cy="2276211"/>
          </a:xfrm>
          <a:prstGeom prst="rect">
            <a:avLst/>
          </a:prstGeom>
        </p:spPr>
        <p:txBody>
          <a:bodyPr lIns="0" tIns="0" rIns="0" bIns="0" rtlCol="0" anchor="t">
            <a:spAutoFit/>
          </a:bodyPr>
          <a:lstStyle/>
          <a:p>
            <a:pPr marL="0" lvl="0" indent="0">
              <a:lnSpc>
                <a:spcPts val="2614"/>
              </a:lnSpc>
              <a:spcBef>
                <a:spcPct val="0"/>
              </a:spcBef>
            </a:pPr>
            <a:r>
              <a:rPr lang="en-US" sz="1867" spc="-37">
                <a:solidFill>
                  <a:srgbClr val="FDFDFD"/>
                </a:solidFill>
                <a:latin typeface="Poppins"/>
              </a:rPr>
              <a:t>Le transport précis des organes entre hôpitaux est essentiel, mais les retards et difficultés actuels compromettent le bien-être des patients</a:t>
            </a:r>
          </a:p>
        </p:txBody>
      </p:sp>
      <p:sp>
        <p:nvSpPr>
          <p:cNvPr id="29" name="TextBox 29"/>
          <p:cNvSpPr txBox="1"/>
          <p:nvPr/>
        </p:nvSpPr>
        <p:spPr>
          <a:xfrm>
            <a:off x="8443202" y="4283468"/>
            <a:ext cx="2661498" cy="2276211"/>
          </a:xfrm>
          <a:prstGeom prst="rect">
            <a:avLst/>
          </a:prstGeom>
        </p:spPr>
        <p:txBody>
          <a:bodyPr lIns="0" tIns="0" rIns="0" bIns="0" rtlCol="0" anchor="t">
            <a:spAutoFit/>
          </a:bodyPr>
          <a:lstStyle/>
          <a:p>
            <a:pPr marL="0" lvl="0" indent="0">
              <a:lnSpc>
                <a:spcPts val="2614"/>
              </a:lnSpc>
              <a:spcBef>
                <a:spcPct val="0"/>
              </a:spcBef>
            </a:pPr>
            <a:r>
              <a:rPr lang="en-US" sz="1867" spc="-37">
                <a:solidFill>
                  <a:srgbClr val="FDFDFD"/>
                </a:solidFill>
                <a:latin typeface="Poppins"/>
              </a:rPr>
              <a:t>En Tunisie, le manque d'encadrement et de moyens limite la mise en place de solutions efficaces, constituant un enjeu majeur pour la santé publique</a:t>
            </a:r>
          </a:p>
        </p:txBody>
      </p:sp>
      <p:sp>
        <p:nvSpPr>
          <p:cNvPr id="30" name="Freeform 16">
            <a:extLst>
              <a:ext uri="{FF2B5EF4-FFF2-40B4-BE49-F238E27FC236}">
                <a16:creationId xmlns:a16="http://schemas.microsoft.com/office/drawing/2014/main" id="{4ECE8C14-A757-0710-D46B-55C48ACDCAC7}"/>
              </a:ext>
            </a:extLst>
          </p:cNvPr>
          <p:cNvSpPr/>
          <p:nvPr/>
        </p:nvSpPr>
        <p:spPr>
          <a:xfrm>
            <a:off x="10776555" y="37674"/>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5"/>
            <a:stretch>
              <a:fillRect/>
            </a:stretch>
          </a:blipFill>
        </p:spPr>
      </p:sp>
      <p:sp>
        <p:nvSpPr>
          <p:cNvPr id="31" name="Freeform 17">
            <a:extLst>
              <a:ext uri="{FF2B5EF4-FFF2-40B4-BE49-F238E27FC236}">
                <a16:creationId xmlns:a16="http://schemas.microsoft.com/office/drawing/2014/main" id="{1AFD80D0-25A8-AEA4-02F2-3D4983AE8968}"/>
              </a:ext>
            </a:extLst>
          </p:cNvPr>
          <p:cNvSpPr/>
          <p:nvPr/>
        </p:nvSpPr>
        <p:spPr>
          <a:xfrm>
            <a:off x="9339586" y="285706"/>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6"/>
            <a:stretch>
              <a:fillRect/>
            </a:stretch>
          </a:blipFill>
        </p:spPr>
      </p:sp>
      <p:sp>
        <p:nvSpPr>
          <p:cNvPr id="32" name="Freeform 18">
            <a:extLst>
              <a:ext uri="{FF2B5EF4-FFF2-40B4-BE49-F238E27FC236}">
                <a16:creationId xmlns:a16="http://schemas.microsoft.com/office/drawing/2014/main" id="{D7846C91-528C-7450-87B0-3F80F4327FD3}"/>
              </a:ext>
            </a:extLst>
          </p:cNvPr>
          <p:cNvSpPr/>
          <p:nvPr/>
        </p:nvSpPr>
        <p:spPr>
          <a:xfrm>
            <a:off x="7683586" y="99650"/>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7"/>
            <a:stretch>
              <a:fillRect/>
            </a:stretch>
          </a:blipFill>
        </p:spPr>
      </p:sp>
      <p:sp>
        <p:nvSpPr>
          <p:cNvPr id="33" name="Freeform 19">
            <a:extLst>
              <a:ext uri="{FF2B5EF4-FFF2-40B4-BE49-F238E27FC236}">
                <a16:creationId xmlns:a16="http://schemas.microsoft.com/office/drawing/2014/main" id="{90DAFBEE-31BB-1644-3E1E-E368A7B9BA5B}"/>
              </a:ext>
            </a:extLst>
          </p:cNvPr>
          <p:cNvSpPr/>
          <p:nvPr/>
        </p:nvSpPr>
        <p:spPr>
          <a:xfrm>
            <a:off x="6707757" y="72430"/>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8"/>
            <a:stretch>
              <a:fillRect/>
            </a:stretch>
          </a:blipFill>
        </p:spPr>
      </p:sp>
      <p:sp>
        <p:nvSpPr>
          <p:cNvPr id="34" name="Freeform 8">
            <a:extLst>
              <a:ext uri="{FF2B5EF4-FFF2-40B4-BE49-F238E27FC236}">
                <a16:creationId xmlns:a16="http://schemas.microsoft.com/office/drawing/2014/main" id="{028A88D4-C828-5860-563E-2E81CC9660E6}"/>
              </a:ext>
            </a:extLst>
          </p:cNvPr>
          <p:cNvSpPr/>
          <p:nvPr/>
        </p:nvSpPr>
        <p:spPr>
          <a:xfrm>
            <a:off x="166683" y="7581900"/>
            <a:ext cx="2805118" cy="2317078"/>
          </a:xfrm>
          <a:custGeom>
            <a:avLst/>
            <a:gdLst/>
            <a:ahLst/>
            <a:cxnLst/>
            <a:rect l="l" t="t" r="r" b="b"/>
            <a:pathLst>
              <a:path w="4027827" h="4669945">
                <a:moveTo>
                  <a:pt x="0" y="0"/>
                </a:moveTo>
                <a:lnTo>
                  <a:pt x="4027827" y="0"/>
                </a:lnTo>
                <a:lnTo>
                  <a:pt x="4027827" y="4669945"/>
                </a:lnTo>
                <a:lnTo>
                  <a:pt x="0" y="4669945"/>
                </a:lnTo>
                <a:lnTo>
                  <a:pt x="0" y="0"/>
                </a:lnTo>
                <a:close/>
              </a:path>
            </a:pathLst>
          </a:custGeom>
          <a:blipFill>
            <a:blip r:embed="rId9"/>
            <a:stretch>
              <a:fillRect/>
            </a:stretch>
          </a:blipFill>
        </p:spPr>
        <p:txBody>
          <a:bodyPr/>
          <a:lstStyle/>
          <a:p>
            <a:endParaRPr lang="fr-TN"/>
          </a:p>
        </p:txBody>
      </p:sp>
      <p:sp>
        <p:nvSpPr>
          <p:cNvPr id="35" name="Freeform 12">
            <a:extLst>
              <a:ext uri="{FF2B5EF4-FFF2-40B4-BE49-F238E27FC236}">
                <a16:creationId xmlns:a16="http://schemas.microsoft.com/office/drawing/2014/main" id="{C7CBA9DD-4178-B8A8-22E9-9FF30FCC4D5E}"/>
              </a:ext>
            </a:extLst>
          </p:cNvPr>
          <p:cNvSpPr/>
          <p:nvPr/>
        </p:nvSpPr>
        <p:spPr>
          <a:xfrm>
            <a:off x="455632" y="1256293"/>
            <a:ext cx="786502" cy="816602"/>
          </a:xfrm>
          <a:custGeom>
            <a:avLst/>
            <a:gdLst/>
            <a:ahLst/>
            <a:cxnLst/>
            <a:rect l="l" t="t" r="r" b="b"/>
            <a:pathLst>
              <a:path w="3545586" h="4114800">
                <a:moveTo>
                  <a:pt x="0" y="0"/>
                </a:moveTo>
                <a:lnTo>
                  <a:pt x="3545586" y="0"/>
                </a:lnTo>
                <a:lnTo>
                  <a:pt x="3545586" y="4114800"/>
                </a:lnTo>
                <a:lnTo>
                  <a:pt x="0" y="4114800"/>
                </a:lnTo>
                <a:lnTo>
                  <a:pt x="0" y="0"/>
                </a:lnTo>
                <a:close/>
              </a:path>
            </a:pathLst>
          </a:custGeom>
          <a:blipFill>
            <a:blip r:embed="rId10"/>
            <a:stretch>
              <a:fillRect/>
            </a:stretch>
          </a:blipFill>
        </p:spPr>
        <p:txBody>
          <a:bodyPr/>
          <a:lstStyle/>
          <a:p>
            <a:endParaRPr lang="fr-T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3749406" y="7527653"/>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sp>
      <p:sp>
        <p:nvSpPr>
          <p:cNvPr id="3" name="Freeform 3"/>
          <p:cNvSpPr/>
          <p:nvPr/>
        </p:nvSpPr>
        <p:spPr>
          <a:xfrm>
            <a:off x="9742062" y="7527653"/>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sp>
      <p:sp>
        <p:nvSpPr>
          <p:cNvPr id="4" name="Freeform 4"/>
          <p:cNvSpPr/>
          <p:nvPr/>
        </p:nvSpPr>
        <p:spPr>
          <a:xfrm>
            <a:off x="15731199" y="7527653"/>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sp>
      <p:grpSp>
        <p:nvGrpSpPr>
          <p:cNvPr id="5" name="Group 5"/>
          <p:cNvGrpSpPr/>
          <p:nvPr/>
        </p:nvGrpSpPr>
        <p:grpSpPr>
          <a:xfrm>
            <a:off x="11058939" y="3087084"/>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5066283" y="3087084"/>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123887" y="-2346523"/>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5573718" y="7940477"/>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5218683" y="3236389"/>
            <a:ext cx="5570690" cy="4815251"/>
            <a:chOff x="0" y="0"/>
            <a:chExt cx="11289030" cy="9758131"/>
          </a:xfrm>
        </p:grpSpPr>
        <p:sp>
          <p:nvSpPr>
            <p:cNvPr id="18" name="Freeform 18"/>
            <p:cNvSpPr/>
            <p:nvPr/>
          </p:nvSpPr>
          <p:spPr>
            <a:xfrm>
              <a:off x="0" y="0"/>
              <a:ext cx="11287760" cy="9758131"/>
            </a:xfrm>
            <a:custGeom>
              <a:avLst/>
              <a:gdLst/>
              <a:ahLst/>
              <a:cxnLst/>
              <a:rect l="l" t="t" r="r" b="b"/>
              <a:pathLst>
                <a:path w="11287760" h="9758131">
                  <a:moveTo>
                    <a:pt x="0" y="8950158"/>
                  </a:moveTo>
                  <a:lnTo>
                    <a:pt x="0" y="807973"/>
                  </a:lnTo>
                  <a:cubicBezTo>
                    <a:pt x="0" y="361051"/>
                    <a:pt x="234950" y="0"/>
                    <a:pt x="525780" y="0"/>
                  </a:cubicBezTo>
                  <a:lnTo>
                    <a:pt x="10761980" y="0"/>
                  </a:lnTo>
                  <a:cubicBezTo>
                    <a:pt x="11052810" y="0"/>
                    <a:pt x="11287760" y="361051"/>
                    <a:pt x="11287760" y="807973"/>
                  </a:cubicBezTo>
                  <a:lnTo>
                    <a:pt x="11287760" y="8948206"/>
                  </a:lnTo>
                  <a:cubicBezTo>
                    <a:pt x="11287760" y="9395128"/>
                    <a:pt x="11052810" y="9756180"/>
                    <a:pt x="10761980" y="9756180"/>
                  </a:cubicBezTo>
                  <a:lnTo>
                    <a:pt x="525780" y="9756180"/>
                  </a:lnTo>
                  <a:cubicBezTo>
                    <a:pt x="236220" y="9758131"/>
                    <a:pt x="0" y="9397080"/>
                    <a:pt x="0" y="8950158"/>
                  </a:cubicBezTo>
                  <a:close/>
                </a:path>
              </a:pathLst>
            </a:custGeom>
            <a:blipFill>
              <a:blip r:embed="rId4"/>
              <a:stretch>
                <a:fillRect l="-13161" r="-13161"/>
              </a:stretch>
            </a:blipFill>
          </p:spPr>
        </p:sp>
      </p:grpSp>
      <p:grpSp>
        <p:nvGrpSpPr>
          <p:cNvPr id="19" name="Group 19"/>
          <p:cNvGrpSpPr/>
          <p:nvPr/>
        </p:nvGrpSpPr>
        <p:grpSpPr>
          <a:xfrm>
            <a:off x="11192734" y="3236389"/>
            <a:ext cx="5570690" cy="4815251"/>
            <a:chOff x="0" y="0"/>
            <a:chExt cx="11289030" cy="9758131"/>
          </a:xfrm>
        </p:grpSpPr>
        <p:sp>
          <p:nvSpPr>
            <p:cNvPr id="20" name="Freeform 20"/>
            <p:cNvSpPr/>
            <p:nvPr/>
          </p:nvSpPr>
          <p:spPr>
            <a:xfrm>
              <a:off x="0" y="0"/>
              <a:ext cx="11287760" cy="9758131"/>
            </a:xfrm>
            <a:custGeom>
              <a:avLst/>
              <a:gdLst/>
              <a:ahLst/>
              <a:cxnLst/>
              <a:rect l="l" t="t" r="r" b="b"/>
              <a:pathLst>
                <a:path w="11287760" h="9758131">
                  <a:moveTo>
                    <a:pt x="0" y="8950158"/>
                  </a:moveTo>
                  <a:lnTo>
                    <a:pt x="0" y="807973"/>
                  </a:lnTo>
                  <a:cubicBezTo>
                    <a:pt x="0" y="361051"/>
                    <a:pt x="234950" y="0"/>
                    <a:pt x="525780" y="0"/>
                  </a:cubicBezTo>
                  <a:lnTo>
                    <a:pt x="10761980" y="0"/>
                  </a:lnTo>
                  <a:cubicBezTo>
                    <a:pt x="11052810" y="0"/>
                    <a:pt x="11287760" y="361051"/>
                    <a:pt x="11287760" y="807973"/>
                  </a:cubicBezTo>
                  <a:lnTo>
                    <a:pt x="11287760" y="8948206"/>
                  </a:lnTo>
                  <a:cubicBezTo>
                    <a:pt x="11287760" y="9395128"/>
                    <a:pt x="11052810" y="9756180"/>
                    <a:pt x="10761980" y="9756180"/>
                  </a:cubicBezTo>
                  <a:lnTo>
                    <a:pt x="525780" y="9756180"/>
                  </a:lnTo>
                  <a:cubicBezTo>
                    <a:pt x="236220" y="9758131"/>
                    <a:pt x="0" y="9397080"/>
                    <a:pt x="0" y="8950158"/>
                  </a:cubicBezTo>
                  <a:close/>
                </a:path>
              </a:pathLst>
            </a:custGeom>
            <a:blipFill>
              <a:blip r:embed="rId5"/>
              <a:stretch>
                <a:fillRect l="-13161" r="-13161"/>
              </a:stretch>
            </a:blipFill>
          </p:spPr>
        </p:sp>
      </p:grpSp>
      <p:sp>
        <p:nvSpPr>
          <p:cNvPr id="21" name="Freeform 21"/>
          <p:cNvSpPr/>
          <p:nvPr/>
        </p:nvSpPr>
        <p:spPr>
          <a:xfrm>
            <a:off x="-495990" y="5143500"/>
            <a:ext cx="5714674" cy="5539872"/>
          </a:xfrm>
          <a:custGeom>
            <a:avLst/>
            <a:gdLst/>
            <a:ahLst/>
            <a:cxnLst/>
            <a:rect l="l" t="t" r="r" b="b"/>
            <a:pathLst>
              <a:path w="5714674" h="5539872">
                <a:moveTo>
                  <a:pt x="0" y="0"/>
                </a:moveTo>
                <a:lnTo>
                  <a:pt x="5714673" y="0"/>
                </a:lnTo>
                <a:lnTo>
                  <a:pt x="5714673" y="5539872"/>
                </a:lnTo>
                <a:lnTo>
                  <a:pt x="0" y="5539872"/>
                </a:lnTo>
                <a:lnTo>
                  <a:pt x="0" y="0"/>
                </a:lnTo>
                <a:close/>
              </a:path>
            </a:pathLst>
          </a:custGeom>
          <a:blipFill>
            <a:blip r:embed="rId6"/>
            <a:stretch>
              <a:fillRect/>
            </a:stretch>
          </a:blipFill>
        </p:spPr>
      </p:sp>
      <p:sp>
        <p:nvSpPr>
          <p:cNvPr id="22" name="Freeform 22"/>
          <p:cNvSpPr/>
          <p:nvPr/>
        </p:nvSpPr>
        <p:spPr>
          <a:xfrm>
            <a:off x="365709" y="365709"/>
            <a:ext cx="1325983" cy="1325983"/>
          </a:xfrm>
          <a:custGeom>
            <a:avLst/>
            <a:gdLst/>
            <a:ahLst/>
            <a:cxnLst/>
            <a:rect l="l" t="t" r="r" b="b"/>
            <a:pathLst>
              <a:path w="1325983" h="1325983">
                <a:moveTo>
                  <a:pt x="0" y="0"/>
                </a:moveTo>
                <a:lnTo>
                  <a:pt x="1325982" y="0"/>
                </a:lnTo>
                <a:lnTo>
                  <a:pt x="1325982" y="1325982"/>
                </a:lnTo>
                <a:lnTo>
                  <a:pt x="0" y="1325982"/>
                </a:lnTo>
                <a:lnTo>
                  <a:pt x="0" y="0"/>
                </a:lnTo>
                <a:close/>
              </a:path>
            </a:pathLst>
          </a:custGeom>
          <a:blipFill>
            <a:blip r:embed="rId7"/>
            <a:stretch>
              <a:fillRect/>
            </a:stretch>
          </a:blipFill>
        </p:spPr>
      </p:sp>
      <p:sp>
        <p:nvSpPr>
          <p:cNvPr id="23" name="TextBox 23"/>
          <p:cNvSpPr txBox="1"/>
          <p:nvPr/>
        </p:nvSpPr>
        <p:spPr>
          <a:xfrm>
            <a:off x="1339308" y="382660"/>
            <a:ext cx="7453950" cy="1309031"/>
          </a:xfrm>
          <a:prstGeom prst="rect">
            <a:avLst/>
          </a:prstGeom>
        </p:spPr>
        <p:txBody>
          <a:bodyPr lIns="0" tIns="0" rIns="0" bIns="0" rtlCol="0" anchor="t">
            <a:spAutoFit/>
          </a:bodyPr>
          <a:lstStyle/>
          <a:p>
            <a:pPr marL="0" lvl="0" indent="0" algn="ctr">
              <a:lnSpc>
                <a:spcPts val="10791"/>
              </a:lnSpc>
              <a:spcBef>
                <a:spcPct val="0"/>
              </a:spcBef>
            </a:pPr>
            <a:r>
              <a:rPr lang="en-US" sz="7708">
                <a:solidFill>
                  <a:srgbClr val="051D40"/>
                </a:solidFill>
                <a:latin typeface="Open Sans Extra Bold"/>
              </a:rPr>
              <a:t>Solution </a:t>
            </a:r>
          </a:p>
        </p:txBody>
      </p:sp>
      <p:sp>
        <p:nvSpPr>
          <p:cNvPr id="24" name="Freeform 16">
            <a:extLst>
              <a:ext uri="{FF2B5EF4-FFF2-40B4-BE49-F238E27FC236}">
                <a16:creationId xmlns:a16="http://schemas.microsoft.com/office/drawing/2014/main" id="{6F183DD7-27F8-15B4-5D43-13F689420D83}"/>
              </a:ext>
            </a:extLst>
          </p:cNvPr>
          <p:cNvSpPr/>
          <p:nvPr/>
        </p:nvSpPr>
        <p:spPr>
          <a:xfrm>
            <a:off x="16920147" y="191270"/>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8"/>
            <a:stretch>
              <a:fillRect/>
            </a:stretch>
          </a:blipFill>
        </p:spPr>
      </p:sp>
      <p:sp>
        <p:nvSpPr>
          <p:cNvPr id="25" name="Freeform 17">
            <a:extLst>
              <a:ext uri="{FF2B5EF4-FFF2-40B4-BE49-F238E27FC236}">
                <a16:creationId xmlns:a16="http://schemas.microsoft.com/office/drawing/2014/main" id="{F6B390B4-D210-45EA-2625-CE4821337B82}"/>
              </a:ext>
            </a:extLst>
          </p:cNvPr>
          <p:cNvSpPr/>
          <p:nvPr/>
        </p:nvSpPr>
        <p:spPr>
          <a:xfrm>
            <a:off x="15483178" y="439302"/>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9"/>
            <a:stretch>
              <a:fillRect/>
            </a:stretch>
          </a:blipFill>
        </p:spPr>
      </p:sp>
      <p:sp>
        <p:nvSpPr>
          <p:cNvPr id="26" name="Freeform 18">
            <a:extLst>
              <a:ext uri="{FF2B5EF4-FFF2-40B4-BE49-F238E27FC236}">
                <a16:creationId xmlns:a16="http://schemas.microsoft.com/office/drawing/2014/main" id="{450F448B-1F03-3721-E413-2834273E627E}"/>
              </a:ext>
            </a:extLst>
          </p:cNvPr>
          <p:cNvSpPr/>
          <p:nvPr/>
        </p:nvSpPr>
        <p:spPr>
          <a:xfrm>
            <a:off x="13827178" y="253246"/>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10"/>
            <a:stretch>
              <a:fillRect/>
            </a:stretch>
          </a:blipFill>
        </p:spPr>
      </p:sp>
      <p:sp>
        <p:nvSpPr>
          <p:cNvPr id="27" name="Freeform 19">
            <a:extLst>
              <a:ext uri="{FF2B5EF4-FFF2-40B4-BE49-F238E27FC236}">
                <a16:creationId xmlns:a16="http://schemas.microsoft.com/office/drawing/2014/main" id="{E0F29AF7-F7F6-149F-CCFF-7E79DCD499C7}"/>
              </a:ext>
            </a:extLst>
          </p:cNvPr>
          <p:cNvSpPr/>
          <p:nvPr/>
        </p:nvSpPr>
        <p:spPr>
          <a:xfrm>
            <a:off x="12851349" y="226026"/>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11"/>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93373" y="6796780"/>
            <a:ext cx="3296071" cy="9468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5960685" y="6796780"/>
            <a:ext cx="3296071" cy="946825"/>
            <a:chOff x="0" y="0"/>
            <a:chExt cx="922973" cy="265132"/>
          </a:xfrm>
        </p:grpSpPr>
        <p:sp>
          <p:nvSpPr>
            <p:cNvPr id="6" name="Freeform 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7" name="TextBox 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9426972" y="6796780"/>
            <a:ext cx="3296071" cy="946825"/>
            <a:chOff x="0" y="0"/>
            <a:chExt cx="922973" cy="265132"/>
          </a:xfrm>
        </p:grpSpPr>
        <p:sp>
          <p:nvSpPr>
            <p:cNvPr id="9" name="Freeform 9"/>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0" name="TextBox 10"/>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2893258" y="6796780"/>
            <a:ext cx="3296071" cy="946825"/>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766494" y="9340175"/>
            <a:ext cx="21820987" cy="946825"/>
            <a:chOff x="0" y="0"/>
            <a:chExt cx="6110362" cy="265132"/>
          </a:xfrm>
        </p:grpSpPr>
        <p:sp>
          <p:nvSpPr>
            <p:cNvPr id="15" name="Freeform 15"/>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16" name="TextBox 16"/>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766494" y="-816076"/>
            <a:ext cx="21820987" cy="1762900"/>
            <a:chOff x="0" y="0"/>
            <a:chExt cx="6110362" cy="493651"/>
          </a:xfrm>
        </p:grpSpPr>
        <p:sp>
          <p:nvSpPr>
            <p:cNvPr id="18" name="Freeform 18"/>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19" name="TextBox 19"/>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Freeform 20"/>
          <p:cNvSpPr/>
          <p:nvPr/>
        </p:nvSpPr>
        <p:spPr>
          <a:xfrm>
            <a:off x="2003996" y="3544247"/>
            <a:ext cx="3956689" cy="3252533"/>
          </a:xfrm>
          <a:custGeom>
            <a:avLst/>
            <a:gdLst/>
            <a:ahLst/>
            <a:cxnLst/>
            <a:rect l="l" t="t" r="r" b="b"/>
            <a:pathLst>
              <a:path w="3956689" h="3252533">
                <a:moveTo>
                  <a:pt x="0" y="0"/>
                </a:moveTo>
                <a:lnTo>
                  <a:pt x="3956689" y="0"/>
                </a:lnTo>
                <a:lnTo>
                  <a:pt x="3956689" y="3252533"/>
                </a:lnTo>
                <a:lnTo>
                  <a:pt x="0" y="3252533"/>
                </a:lnTo>
                <a:lnTo>
                  <a:pt x="0" y="0"/>
                </a:lnTo>
                <a:close/>
              </a:path>
            </a:pathLst>
          </a:custGeom>
          <a:blipFill>
            <a:blip r:embed="rId3"/>
            <a:stretch>
              <a:fillRect/>
            </a:stretch>
          </a:blipFill>
        </p:spPr>
      </p:sp>
      <p:sp>
        <p:nvSpPr>
          <p:cNvPr id="21" name="Freeform 21"/>
          <p:cNvSpPr/>
          <p:nvPr/>
        </p:nvSpPr>
        <p:spPr>
          <a:xfrm>
            <a:off x="6139600" y="4015663"/>
            <a:ext cx="2938242" cy="2401144"/>
          </a:xfrm>
          <a:custGeom>
            <a:avLst/>
            <a:gdLst/>
            <a:ahLst/>
            <a:cxnLst/>
            <a:rect l="l" t="t" r="r" b="b"/>
            <a:pathLst>
              <a:path w="2938242" h="2401144">
                <a:moveTo>
                  <a:pt x="0" y="0"/>
                </a:moveTo>
                <a:lnTo>
                  <a:pt x="2938242" y="0"/>
                </a:lnTo>
                <a:lnTo>
                  <a:pt x="2938242" y="2401144"/>
                </a:lnTo>
                <a:lnTo>
                  <a:pt x="0" y="2401144"/>
                </a:lnTo>
                <a:lnTo>
                  <a:pt x="0" y="0"/>
                </a:lnTo>
                <a:close/>
              </a:path>
            </a:pathLst>
          </a:custGeom>
          <a:blipFill>
            <a:blip r:embed="rId4"/>
            <a:stretch>
              <a:fillRect/>
            </a:stretch>
          </a:blipFill>
        </p:spPr>
      </p:sp>
      <p:sp>
        <p:nvSpPr>
          <p:cNvPr id="22" name="Freeform 22"/>
          <p:cNvSpPr/>
          <p:nvPr/>
        </p:nvSpPr>
        <p:spPr>
          <a:xfrm>
            <a:off x="9754284" y="3881136"/>
            <a:ext cx="2641447" cy="2641447"/>
          </a:xfrm>
          <a:custGeom>
            <a:avLst/>
            <a:gdLst/>
            <a:ahLst/>
            <a:cxnLst/>
            <a:rect l="l" t="t" r="r" b="b"/>
            <a:pathLst>
              <a:path w="2641447" h="2641447">
                <a:moveTo>
                  <a:pt x="0" y="0"/>
                </a:moveTo>
                <a:lnTo>
                  <a:pt x="2641447" y="0"/>
                </a:lnTo>
                <a:lnTo>
                  <a:pt x="2641447" y="2641447"/>
                </a:lnTo>
                <a:lnTo>
                  <a:pt x="0" y="2641447"/>
                </a:lnTo>
                <a:lnTo>
                  <a:pt x="0" y="0"/>
                </a:lnTo>
                <a:close/>
              </a:path>
            </a:pathLst>
          </a:custGeom>
          <a:blipFill>
            <a:blip r:embed="rId5"/>
            <a:stretch>
              <a:fillRect/>
            </a:stretch>
          </a:blipFill>
        </p:spPr>
      </p:sp>
      <p:sp>
        <p:nvSpPr>
          <p:cNvPr id="23" name="Freeform 23"/>
          <p:cNvSpPr/>
          <p:nvPr/>
        </p:nvSpPr>
        <p:spPr>
          <a:xfrm>
            <a:off x="13220570" y="3881136"/>
            <a:ext cx="2451800" cy="2437869"/>
          </a:xfrm>
          <a:custGeom>
            <a:avLst/>
            <a:gdLst/>
            <a:ahLst/>
            <a:cxnLst/>
            <a:rect l="l" t="t" r="r" b="b"/>
            <a:pathLst>
              <a:path w="2451800" h="2437869">
                <a:moveTo>
                  <a:pt x="0" y="0"/>
                </a:moveTo>
                <a:lnTo>
                  <a:pt x="2451800" y="0"/>
                </a:lnTo>
                <a:lnTo>
                  <a:pt x="2451800" y="2437869"/>
                </a:lnTo>
                <a:lnTo>
                  <a:pt x="0" y="2437869"/>
                </a:lnTo>
                <a:lnTo>
                  <a:pt x="0" y="0"/>
                </a:lnTo>
                <a:close/>
              </a:path>
            </a:pathLst>
          </a:custGeom>
          <a:blipFill>
            <a:blip r:embed="rId6"/>
            <a:stretch>
              <a:fillRect/>
            </a:stretch>
          </a:blipFill>
        </p:spPr>
      </p:sp>
      <p:sp>
        <p:nvSpPr>
          <p:cNvPr id="24" name="TextBox 24"/>
          <p:cNvSpPr txBox="1"/>
          <p:nvPr/>
        </p:nvSpPr>
        <p:spPr>
          <a:xfrm>
            <a:off x="7569933" y="1398364"/>
            <a:ext cx="7274437" cy="880109"/>
          </a:xfrm>
          <a:prstGeom prst="rect">
            <a:avLst/>
          </a:prstGeom>
        </p:spPr>
        <p:txBody>
          <a:bodyPr lIns="0" tIns="0" rIns="0" bIns="0" rtlCol="0" anchor="t">
            <a:spAutoFit/>
          </a:bodyPr>
          <a:lstStyle/>
          <a:p>
            <a:pPr marL="0" lvl="0" indent="0" algn="ctr">
              <a:lnSpc>
                <a:spcPts val="7140"/>
              </a:lnSpc>
              <a:spcBef>
                <a:spcPct val="0"/>
              </a:spcBef>
            </a:pPr>
            <a:r>
              <a:rPr lang="en-US" sz="5100" dirty="0">
                <a:solidFill>
                  <a:srgbClr val="051D40"/>
                </a:solidFill>
                <a:latin typeface="Open Sans Extra Bold"/>
              </a:rPr>
              <a:t>Proposition de </a:t>
            </a:r>
            <a:r>
              <a:rPr lang="en-US" sz="5100" dirty="0" err="1">
                <a:solidFill>
                  <a:srgbClr val="051D40"/>
                </a:solidFill>
                <a:latin typeface="Open Sans Extra Bold"/>
              </a:rPr>
              <a:t>valeur</a:t>
            </a:r>
            <a:r>
              <a:rPr lang="en-US" sz="5100" dirty="0">
                <a:solidFill>
                  <a:srgbClr val="051D40"/>
                </a:solidFill>
                <a:latin typeface="Open Sans Extra Bold"/>
              </a:rPr>
              <a:t> </a:t>
            </a:r>
          </a:p>
        </p:txBody>
      </p:sp>
      <p:sp>
        <p:nvSpPr>
          <p:cNvPr id="25" name="TextBox 25"/>
          <p:cNvSpPr txBox="1"/>
          <p:nvPr/>
        </p:nvSpPr>
        <p:spPr>
          <a:xfrm>
            <a:off x="2577495" y="7006328"/>
            <a:ext cx="3127827" cy="737277"/>
          </a:xfrm>
          <a:prstGeom prst="rect">
            <a:avLst/>
          </a:prstGeom>
        </p:spPr>
        <p:txBody>
          <a:bodyPr lIns="0" tIns="0" rIns="0" bIns="0" rtlCol="0" anchor="t">
            <a:spAutoFit/>
          </a:bodyPr>
          <a:lstStyle/>
          <a:p>
            <a:pPr algn="ctr">
              <a:lnSpc>
                <a:spcPts val="2923"/>
              </a:lnSpc>
            </a:pPr>
            <a:r>
              <a:rPr lang="en-US" sz="2087" spc="39">
                <a:solidFill>
                  <a:srgbClr val="051D40"/>
                </a:solidFill>
                <a:latin typeface="Poppins Bold"/>
              </a:rPr>
              <a:t>Rapidité et Efficacité</a:t>
            </a:r>
          </a:p>
          <a:p>
            <a:pPr algn="ctr">
              <a:lnSpc>
                <a:spcPts val="2923"/>
              </a:lnSpc>
            </a:pPr>
            <a:endParaRPr lang="en-US" sz="2087" spc="39">
              <a:solidFill>
                <a:srgbClr val="051D40"/>
              </a:solidFill>
              <a:latin typeface="Poppins Bold"/>
            </a:endParaRPr>
          </a:p>
        </p:txBody>
      </p:sp>
      <p:sp>
        <p:nvSpPr>
          <p:cNvPr id="26" name="TextBox 26"/>
          <p:cNvSpPr txBox="1"/>
          <p:nvPr/>
        </p:nvSpPr>
        <p:spPr>
          <a:xfrm>
            <a:off x="6287997" y="6909433"/>
            <a:ext cx="2856003" cy="1099094"/>
          </a:xfrm>
          <a:prstGeom prst="rect">
            <a:avLst/>
          </a:prstGeom>
        </p:spPr>
        <p:txBody>
          <a:bodyPr lIns="0" tIns="0" rIns="0" bIns="0" rtlCol="0" anchor="t">
            <a:spAutoFit/>
          </a:bodyPr>
          <a:lstStyle/>
          <a:p>
            <a:pPr algn="ctr">
              <a:lnSpc>
                <a:spcPts val="2923"/>
              </a:lnSpc>
            </a:pPr>
            <a:r>
              <a:rPr lang="en-US" sz="2087" spc="39">
                <a:solidFill>
                  <a:srgbClr val="051D40"/>
                </a:solidFill>
                <a:latin typeface="Poppins Bold"/>
              </a:rPr>
              <a:t>Surveillance Médicale Intégrée</a:t>
            </a:r>
          </a:p>
          <a:p>
            <a:pPr algn="ctr">
              <a:lnSpc>
                <a:spcPts val="2923"/>
              </a:lnSpc>
            </a:pPr>
            <a:endParaRPr lang="en-US" sz="2087" spc="39">
              <a:solidFill>
                <a:srgbClr val="051D40"/>
              </a:solidFill>
              <a:latin typeface="Poppins Bold"/>
            </a:endParaRPr>
          </a:p>
        </p:txBody>
      </p:sp>
      <p:sp>
        <p:nvSpPr>
          <p:cNvPr id="27" name="TextBox 27"/>
          <p:cNvSpPr txBox="1"/>
          <p:nvPr/>
        </p:nvSpPr>
        <p:spPr>
          <a:xfrm>
            <a:off x="9754284" y="6909433"/>
            <a:ext cx="2641447" cy="1099094"/>
          </a:xfrm>
          <a:prstGeom prst="rect">
            <a:avLst/>
          </a:prstGeom>
        </p:spPr>
        <p:txBody>
          <a:bodyPr lIns="0" tIns="0" rIns="0" bIns="0" rtlCol="0" anchor="t">
            <a:spAutoFit/>
          </a:bodyPr>
          <a:lstStyle/>
          <a:p>
            <a:pPr algn="ctr">
              <a:lnSpc>
                <a:spcPts val="2923"/>
              </a:lnSpc>
            </a:pPr>
            <a:r>
              <a:rPr lang="en-US" sz="2087" spc="39">
                <a:solidFill>
                  <a:srgbClr val="051D40"/>
                </a:solidFill>
                <a:latin typeface="Poppins Bold"/>
              </a:rPr>
              <a:t>Traçabilité et Sécurité </a:t>
            </a:r>
          </a:p>
          <a:p>
            <a:pPr algn="ctr">
              <a:lnSpc>
                <a:spcPts val="2923"/>
              </a:lnSpc>
            </a:pPr>
            <a:endParaRPr lang="en-US" sz="2087" spc="39">
              <a:solidFill>
                <a:srgbClr val="051D40"/>
              </a:solidFill>
              <a:latin typeface="Poppins Bold"/>
            </a:endParaRPr>
          </a:p>
        </p:txBody>
      </p:sp>
      <p:sp>
        <p:nvSpPr>
          <p:cNvPr id="28" name="TextBox 28"/>
          <p:cNvSpPr txBox="1"/>
          <p:nvPr/>
        </p:nvSpPr>
        <p:spPr>
          <a:xfrm>
            <a:off x="13220570" y="6909433"/>
            <a:ext cx="2641447" cy="1099094"/>
          </a:xfrm>
          <a:prstGeom prst="rect">
            <a:avLst/>
          </a:prstGeom>
        </p:spPr>
        <p:txBody>
          <a:bodyPr lIns="0" tIns="0" rIns="0" bIns="0" rtlCol="0" anchor="t">
            <a:spAutoFit/>
          </a:bodyPr>
          <a:lstStyle/>
          <a:p>
            <a:pPr algn="ctr">
              <a:lnSpc>
                <a:spcPts val="2923"/>
              </a:lnSpc>
            </a:pPr>
            <a:r>
              <a:rPr lang="en-US" sz="2087" spc="39">
                <a:solidFill>
                  <a:srgbClr val="051D40"/>
                </a:solidFill>
                <a:latin typeface="Poppins Bold"/>
              </a:rPr>
              <a:t>Innovation Technologique</a:t>
            </a:r>
          </a:p>
          <a:p>
            <a:pPr algn="ctr">
              <a:lnSpc>
                <a:spcPts val="2923"/>
              </a:lnSpc>
            </a:pPr>
            <a:endParaRPr lang="en-US" sz="2087" spc="39">
              <a:solidFill>
                <a:srgbClr val="051D40"/>
              </a:solidFill>
              <a:latin typeface="Poppins Bold"/>
            </a:endParaRPr>
          </a:p>
        </p:txBody>
      </p:sp>
      <p:sp>
        <p:nvSpPr>
          <p:cNvPr id="29" name="Freeform 16">
            <a:extLst>
              <a:ext uri="{FF2B5EF4-FFF2-40B4-BE49-F238E27FC236}">
                <a16:creationId xmlns:a16="http://schemas.microsoft.com/office/drawing/2014/main" id="{3D4292F6-DC65-2F31-335B-03B56ED7746B}"/>
              </a:ext>
            </a:extLst>
          </p:cNvPr>
          <p:cNvSpPr/>
          <p:nvPr/>
        </p:nvSpPr>
        <p:spPr>
          <a:xfrm>
            <a:off x="17109339" y="8363341"/>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7"/>
            <a:stretch>
              <a:fillRect/>
            </a:stretch>
          </a:blipFill>
        </p:spPr>
      </p:sp>
      <p:sp>
        <p:nvSpPr>
          <p:cNvPr id="30" name="Freeform 17">
            <a:extLst>
              <a:ext uri="{FF2B5EF4-FFF2-40B4-BE49-F238E27FC236}">
                <a16:creationId xmlns:a16="http://schemas.microsoft.com/office/drawing/2014/main" id="{7081E23F-5F33-2DC7-635F-4DBC041EA2C3}"/>
              </a:ext>
            </a:extLst>
          </p:cNvPr>
          <p:cNvSpPr/>
          <p:nvPr/>
        </p:nvSpPr>
        <p:spPr>
          <a:xfrm>
            <a:off x="15672370" y="8611373"/>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8"/>
            <a:stretch>
              <a:fillRect/>
            </a:stretch>
          </a:blipFill>
        </p:spPr>
      </p:sp>
      <p:sp>
        <p:nvSpPr>
          <p:cNvPr id="31" name="Freeform 18">
            <a:extLst>
              <a:ext uri="{FF2B5EF4-FFF2-40B4-BE49-F238E27FC236}">
                <a16:creationId xmlns:a16="http://schemas.microsoft.com/office/drawing/2014/main" id="{AB66282A-DC5E-262B-9874-AB904F3AF25E}"/>
              </a:ext>
            </a:extLst>
          </p:cNvPr>
          <p:cNvSpPr/>
          <p:nvPr/>
        </p:nvSpPr>
        <p:spPr>
          <a:xfrm>
            <a:off x="14016370" y="8425317"/>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9"/>
            <a:stretch>
              <a:fillRect/>
            </a:stretch>
          </a:blipFill>
        </p:spPr>
      </p:sp>
      <p:sp>
        <p:nvSpPr>
          <p:cNvPr id="32" name="Freeform 19">
            <a:extLst>
              <a:ext uri="{FF2B5EF4-FFF2-40B4-BE49-F238E27FC236}">
                <a16:creationId xmlns:a16="http://schemas.microsoft.com/office/drawing/2014/main" id="{1991A5A4-AE24-DE48-5EF3-16CB775654CC}"/>
              </a:ext>
            </a:extLst>
          </p:cNvPr>
          <p:cNvSpPr/>
          <p:nvPr/>
        </p:nvSpPr>
        <p:spPr>
          <a:xfrm>
            <a:off x="13040541" y="8398097"/>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10"/>
            <a:stretch>
              <a:fillRect/>
            </a:stretch>
          </a:blipFill>
        </p:spPr>
      </p:sp>
      <p:pic>
        <p:nvPicPr>
          <p:cNvPr id="33" name="Picture 18" descr="Proposition de valeur - Icônes mode gratuites">
            <a:extLst>
              <a:ext uri="{FF2B5EF4-FFF2-40B4-BE49-F238E27FC236}">
                <a16:creationId xmlns:a16="http://schemas.microsoft.com/office/drawing/2014/main" id="{BF27A8E5-1EC8-C391-AEDD-5B8F360D19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48461" y="1055873"/>
            <a:ext cx="2307670" cy="23076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699" y="1712144"/>
            <a:ext cx="8297377" cy="8232552"/>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29309"/>
            <a:ext cx="7523780" cy="428991"/>
            <a:chOff x="0" y="0"/>
            <a:chExt cx="2106826" cy="120127"/>
          </a:xfrm>
        </p:grpSpPr>
        <p:sp>
          <p:nvSpPr>
            <p:cNvPr id="6" name="Freeform 6"/>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7" name="TextBox 7"/>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1023216" y="2168773"/>
            <a:ext cx="2512089" cy="2512089"/>
          </a:xfrm>
          <a:custGeom>
            <a:avLst/>
            <a:gdLst/>
            <a:ahLst/>
            <a:cxnLst/>
            <a:rect l="l" t="t" r="r" b="b"/>
            <a:pathLst>
              <a:path w="2512089" h="2512089">
                <a:moveTo>
                  <a:pt x="0" y="0"/>
                </a:moveTo>
                <a:lnTo>
                  <a:pt x="2512089" y="0"/>
                </a:lnTo>
                <a:lnTo>
                  <a:pt x="2512089" y="2512090"/>
                </a:lnTo>
                <a:lnTo>
                  <a:pt x="0" y="2512090"/>
                </a:lnTo>
                <a:lnTo>
                  <a:pt x="0" y="0"/>
                </a:lnTo>
                <a:close/>
              </a:path>
            </a:pathLst>
          </a:custGeom>
          <a:blipFill>
            <a:blip r:embed="rId3"/>
            <a:stretch>
              <a:fillRect/>
            </a:stretch>
          </a:blipFill>
        </p:spPr>
      </p:sp>
      <p:sp>
        <p:nvSpPr>
          <p:cNvPr id="15" name="TextBox 15"/>
          <p:cNvSpPr txBox="1"/>
          <p:nvPr/>
        </p:nvSpPr>
        <p:spPr>
          <a:xfrm>
            <a:off x="1195352" y="342304"/>
            <a:ext cx="6823928" cy="1112665"/>
          </a:xfrm>
          <a:prstGeom prst="rect">
            <a:avLst/>
          </a:prstGeom>
        </p:spPr>
        <p:txBody>
          <a:bodyPr lIns="0" tIns="0" rIns="0" bIns="0" rtlCol="0" anchor="t">
            <a:spAutoFit/>
          </a:bodyPr>
          <a:lstStyle/>
          <a:p>
            <a:pPr marL="0" lvl="0" indent="0" algn="l">
              <a:lnSpc>
                <a:spcPts val="9021"/>
              </a:lnSpc>
              <a:spcBef>
                <a:spcPct val="0"/>
              </a:spcBef>
            </a:pPr>
            <a:r>
              <a:rPr lang="en-US" sz="6444" u="sng">
                <a:solidFill>
                  <a:srgbClr val="051D40"/>
                </a:solidFill>
                <a:latin typeface="Open Sans Extra Bold"/>
              </a:rPr>
              <a:t>Marché  globale</a:t>
            </a:r>
          </a:p>
        </p:txBody>
      </p:sp>
      <p:sp>
        <p:nvSpPr>
          <p:cNvPr id="16" name="TextBox 16"/>
          <p:cNvSpPr txBox="1"/>
          <p:nvPr/>
        </p:nvSpPr>
        <p:spPr>
          <a:xfrm>
            <a:off x="1164952" y="5951238"/>
            <a:ext cx="2797447" cy="3404265"/>
          </a:xfrm>
          <a:prstGeom prst="rect">
            <a:avLst/>
          </a:prstGeom>
        </p:spPr>
        <p:txBody>
          <a:bodyPr wrap="square" lIns="0" tIns="0" rIns="0" bIns="0" rtlCol="0" anchor="t">
            <a:spAutoFit/>
          </a:bodyPr>
          <a:lstStyle/>
          <a:p>
            <a:pPr marL="0" lvl="0" indent="0" algn="ctr">
              <a:lnSpc>
                <a:spcPts val="5363"/>
              </a:lnSpc>
              <a:spcBef>
                <a:spcPct val="0"/>
              </a:spcBef>
            </a:pPr>
            <a:r>
              <a:rPr lang="en-US" sz="3200" spc="-76" dirty="0" err="1">
                <a:solidFill>
                  <a:srgbClr val="051D40"/>
                </a:solidFill>
                <a:latin typeface="Poppins"/>
              </a:rPr>
              <a:t>Taux</a:t>
            </a:r>
            <a:r>
              <a:rPr lang="en-US" sz="3200" spc="-76" dirty="0">
                <a:solidFill>
                  <a:srgbClr val="051D40"/>
                </a:solidFill>
                <a:latin typeface="Poppins"/>
              </a:rPr>
              <a:t>  de </a:t>
            </a:r>
            <a:r>
              <a:rPr lang="en-US" sz="3200" spc="-76" dirty="0" err="1">
                <a:solidFill>
                  <a:srgbClr val="051D40"/>
                </a:solidFill>
                <a:latin typeface="Poppins"/>
              </a:rPr>
              <a:t>croissance</a:t>
            </a:r>
            <a:r>
              <a:rPr lang="en-US" sz="3200" spc="-76" dirty="0">
                <a:solidFill>
                  <a:srgbClr val="051D40"/>
                </a:solidFill>
                <a:latin typeface="Poppins"/>
              </a:rPr>
              <a:t> </a:t>
            </a:r>
            <a:r>
              <a:rPr lang="en-US" sz="3200" spc="-76" dirty="0" err="1">
                <a:solidFill>
                  <a:srgbClr val="051D40"/>
                </a:solidFill>
                <a:latin typeface="Poppins"/>
              </a:rPr>
              <a:t>annuel</a:t>
            </a:r>
            <a:r>
              <a:rPr lang="en-US" sz="3200" spc="-76" dirty="0">
                <a:solidFill>
                  <a:srgbClr val="051D40"/>
                </a:solidFill>
                <a:latin typeface="Poppins"/>
              </a:rPr>
              <a:t> de drone de </a:t>
            </a:r>
            <a:r>
              <a:rPr lang="en-US" sz="3200" spc="-76" dirty="0" err="1">
                <a:solidFill>
                  <a:srgbClr val="051D40"/>
                </a:solidFill>
                <a:latin typeface="Poppins"/>
              </a:rPr>
              <a:t>laivraison</a:t>
            </a:r>
            <a:r>
              <a:rPr lang="en-US" sz="3200" spc="-76" dirty="0">
                <a:solidFill>
                  <a:srgbClr val="051D40"/>
                </a:solidFill>
                <a:latin typeface="Poppins"/>
              </a:rPr>
              <a:t> </a:t>
            </a:r>
          </a:p>
        </p:txBody>
      </p:sp>
      <p:sp>
        <p:nvSpPr>
          <p:cNvPr id="17" name="TextBox 17"/>
          <p:cNvSpPr txBox="1"/>
          <p:nvPr/>
        </p:nvSpPr>
        <p:spPr>
          <a:xfrm>
            <a:off x="1207075" y="4931661"/>
            <a:ext cx="2370352" cy="918778"/>
          </a:xfrm>
          <a:prstGeom prst="rect">
            <a:avLst/>
          </a:prstGeom>
        </p:spPr>
        <p:txBody>
          <a:bodyPr lIns="0" tIns="0" rIns="0" bIns="0" rtlCol="0" anchor="t">
            <a:spAutoFit/>
          </a:bodyPr>
          <a:lstStyle/>
          <a:p>
            <a:pPr marL="0" lvl="0" indent="0" algn="ctr">
              <a:lnSpc>
                <a:spcPts val="7902"/>
              </a:lnSpc>
              <a:spcBef>
                <a:spcPct val="0"/>
              </a:spcBef>
            </a:pPr>
            <a:r>
              <a:rPr lang="en-US" sz="4800" dirty="0">
                <a:solidFill>
                  <a:srgbClr val="051D40"/>
                </a:solidFill>
                <a:latin typeface="Open Sans Extra Bold"/>
              </a:rPr>
              <a:t>20,18</a:t>
            </a:r>
            <a:r>
              <a:rPr lang="en-US" sz="4800" u="none" strike="noStrike" dirty="0">
                <a:solidFill>
                  <a:srgbClr val="051D40"/>
                </a:solidFill>
                <a:latin typeface="Open Sans Extra Bold"/>
              </a:rPr>
              <a:t>%</a:t>
            </a:r>
          </a:p>
        </p:txBody>
      </p:sp>
      <p:grpSp>
        <p:nvGrpSpPr>
          <p:cNvPr id="18" name="Group 18"/>
          <p:cNvGrpSpPr/>
          <p:nvPr/>
        </p:nvGrpSpPr>
        <p:grpSpPr>
          <a:xfrm>
            <a:off x="10997844" y="2061852"/>
            <a:ext cx="4161751" cy="1184729"/>
            <a:chOff x="0" y="0"/>
            <a:chExt cx="2565722" cy="730386"/>
          </a:xfrm>
        </p:grpSpPr>
        <p:sp>
          <p:nvSpPr>
            <p:cNvPr id="19" name="Freeform 1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20" name="TextBox 2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21" name="Group 21"/>
          <p:cNvGrpSpPr/>
          <p:nvPr/>
        </p:nvGrpSpPr>
        <p:grpSpPr>
          <a:xfrm rot="-10800000">
            <a:off x="10031432" y="3246581"/>
            <a:ext cx="4161751" cy="1184729"/>
            <a:chOff x="0" y="0"/>
            <a:chExt cx="2565722" cy="730386"/>
          </a:xfrm>
        </p:grpSpPr>
        <p:sp>
          <p:nvSpPr>
            <p:cNvPr id="22" name="Freeform 2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23" name="TextBox 2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24" name="Group 24"/>
          <p:cNvGrpSpPr/>
          <p:nvPr/>
        </p:nvGrpSpPr>
        <p:grpSpPr>
          <a:xfrm>
            <a:off x="11662251" y="4431310"/>
            <a:ext cx="4161751" cy="1184729"/>
            <a:chOff x="0" y="0"/>
            <a:chExt cx="2565722" cy="730386"/>
          </a:xfrm>
        </p:grpSpPr>
        <p:sp>
          <p:nvSpPr>
            <p:cNvPr id="25" name="Freeform 2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26" name="TextBox 2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27" name="Group 27"/>
          <p:cNvGrpSpPr/>
          <p:nvPr/>
        </p:nvGrpSpPr>
        <p:grpSpPr>
          <a:xfrm rot="-10800000">
            <a:off x="10695839" y="5616038"/>
            <a:ext cx="4942910" cy="1184729"/>
            <a:chOff x="0" y="0"/>
            <a:chExt cx="3047307" cy="730386"/>
          </a:xfrm>
        </p:grpSpPr>
        <p:sp>
          <p:nvSpPr>
            <p:cNvPr id="28" name="Freeform 28"/>
            <p:cNvSpPr/>
            <p:nvPr/>
          </p:nvSpPr>
          <p:spPr>
            <a:xfrm>
              <a:off x="0" y="0"/>
              <a:ext cx="3047307" cy="730386"/>
            </a:xfrm>
            <a:custGeom>
              <a:avLst/>
              <a:gdLst/>
              <a:ahLst/>
              <a:cxnLst/>
              <a:rect l="l" t="t" r="r" b="b"/>
              <a:pathLst>
                <a:path w="3047307" h="730386">
                  <a:moveTo>
                    <a:pt x="0" y="0"/>
                  </a:moveTo>
                  <a:lnTo>
                    <a:pt x="2844107" y="0"/>
                  </a:lnTo>
                  <a:lnTo>
                    <a:pt x="3047307" y="365193"/>
                  </a:lnTo>
                  <a:lnTo>
                    <a:pt x="2844107" y="730386"/>
                  </a:lnTo>
                  <a:lnTo>
                    <a:pt x="0" y="730386"/>
                  </a:lnTo>
                  <a:lnTo>
                    <a:pt x="203200" y="365193"/>
                  </a:lnTo>
                  <a:lnTo>
                    <a:pt x="0" y="0"/>
                  </a:lnTo>
                  <a:close/>
                </a:path>
              </a:pathLst>
            </a:custGeom>
            <a:solidFill>
              <a:srgbClr val="4BD1FB"/>
            </a:solidFill>
          </p:spPr>
        </p:sp>
        <p:sp>
          <p:nvSpPr>
            <p:cNvPr id="29" name="TextBox 29"/>
            <p:cNvSpPr txBox="1"/>
            <p:nvPr/>
          </p:nvSpPr>
          <p:spPr>
            <a:xfrm>
              <a:off x="177800" y="-38100"/>
              <a:ext cx="2793307" cy="768486"/>
            </a:xfrm>
            <a:prstGeom prst="rect">
              <a:avLst/>
            </a:prstGeom>
          </p:spPr>
          <p:txBody>
            <a:bodyPr lIns="50800" tIns="50800" rIns="50800" bIns="50800" rtlCol="0" anchor="ctr"/>
            <a:lstStyle/>
            <a:p>
              <a:pPr algn="ctr">
                <a:lnSpc>
                  <a:spcPts val="2605"/>
                </a:lnSpc>
              </a:pPr>
              <a:endParaRPr/>
            </a:p>
          </p:txBody>
        </p:sp>
      </p:grpSp>
      <p:grpSp>
        <p:nvGrpSpPr>
          <p:cNvPr id="30" name="Group 30"/>
          <p:cNvGrpSpPr/>
          <p:nvPr/>
        </p:nvGrpSpPr>
        <p:grpSpPr>
          <a:xfrm>
            <a:off x="10918754" y="6796586"/>
            <a:ext cx="6042388" cy="1428562"/>
            <a:chOff x="0" y="0"/>
            <a:chExt cx="3725136" cy="880709"/>
          </a:xfrm>
        </p:grpSpPr>
        <p:sp>
          <p:nvSpPr>
            <p:cNvPr id="31" name="Freeform 31"/>
            <p:cNvSpPr/>
            <p:nvPr/>
          </p:nvSpPr>
          <p:spPr>
            <a:xfrm>
              <a:off x="0" y="0"/>
              <a:ext cx="3725136" cy="880709"/>
            </a:xfrm>
            <a:custGeom>
              <a:avLst/>
              <a:gdLst/>
              <a:ahLst/>
              <a:cxnLst/>
              <a:rect l="l" t="t" r="r" b="b"/>
              <a:pathLst>
                <a:path w="3725136" h="880709">
                  <a:moveTo>
                    <a:pt x="0" y="0"/>
                  </a:moveTo>
                  <a:lnTo>
                    <a:pt x="3521936" y="0"/>
                  </a:lnTo>
                  <a:lnTo>
                    <a:pt x="3725136" y="440355"/>
                  </a:lnTo>
                  <a:lnTo>
                    <a:pt x="3521936" y="880709"/>
                  </a:lnTo>
                  <a:lnTo>
                    <a:pt x="0" y="880709"/>
                  </a:lnTo>
                  <a:lnTo>
                    <a:pt x="203200" y="440355"/>
                  </a:lnTo>
                  <a:lnTo>
                    <a:pt x="0" y="0"/>
                  </a:lnTo>
                  <a:close/>
                </a:path>
              </a:pathLst>
            </a:custGeom>
            <a:solidFill>
              <a:srgbClr val="CFF4FF"/>
            </a:solidFill>
          </p:spPr>
        </p:sp>
        <p:sp>
          <p:nvSpPr>
            <p:cNvPr id="32" name="TextBox 32"/>
            <p:cNvSpPr txBox="1"/>
            <p:nvPr/>
          </p:nvSpPr>
          <p:spPr>
            <a:xfrm>
              <a:off x="177800" y="-38100"/>
              <a:ext cx="3471136" cy="918809"/>
            </a:xfrm>
            <a:prstGeom prst="rect">
              <a:avLst/>
            </a:prstGeom>
          </p:spPr>
          <p:txBody>
            <a:bodyPr lIns="50800" tIns="50800" rIns="50800" bIns="50800" rtlCol="0" anchor="ctr"/>
            <a:lstStyle/>
            <a:p>
              <a:pPr algn="ctr">
                <a:lnSpc>
                  <a:spcPts val="2605"/>
                </a:lnSpc>
              </a:pPr>
              <a:endParaRPr/>
            </a:p>
          </p:txBody>
        </p:sp>
      </p:grpSp>
      <p:sp>
        <p:nvSpPr>
          <p:cNvPr id="33" name="TextBox 33"/>
          <p:cNvSpPr txBox="1"/>
          <p:nvPr/>
        </p:nvSpPr>
        <p:spPr>
          <a:xfrm>
            <a:off x="9461342" y="3167554"/>
            <a:ext cx="5396248" cy="1285566"/>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Les maisons de retraites</a:t>
            </a:r>
          </a:p>
        </p:txBody>
      </p:sp>
      <p:sp>
        <p:nvSpPr>
          <p:cNvPr id="34" name="TextBox 34"/>
          <p:cNvSpPr txBox="1"/>
          <p:nvPr/>
        </p:nvSpPr>
        <p:spPr>
          <a:xfrm>
            <a:off x="11706079" y="2311405"/>
            <a:ext cx="3324431" cy="628407"/>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Les hôpitaux</a:t>
            </a:r>
          </a:p>
        </p:txBody>
      </p:sp>
      <p:sp>
        <p:nvSpPr>
          <p:cNvPr id="35" name="TextBox 35"/>
          <p:cNvSpPr txBox="1"/>
          <p:nvPr/>
        </p:nvSpPr>
        <p:spPr>
          <a:xfrm>
            <a:off x="12285229" y="4680862"/>
            <a:ext cx="3353520" cy="628407"/>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Les cliniques</a:t>
            </a:r>
          </a:p>
        </p:txBody>
      </p:sp>
      <p:sp>
        <p:nvSpPr>
          <p:cNvPr id="36" name="TextBox 36"/>
          <p:cNvSpPr txBox="1"/>
          <p:nvPr/>
        </p:nvSpPr>
        <p:spPr>
          <a:xfrm>
            <a:off x="10918754" y="5865624"/>
            <a:ext cx="4319932" cy="628407"/>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Les clients privées</a:t>
            </a:r>
          </a:p>
        </p:txBody>
      </p:sp>
      <p:sp>
        <p:nvSpPr>
          <p:cNvPr id="37" name="TextBox 37"/>
          <p:cNvSpPr txBox="1"/>
          <p:nvPr/>
        </p:nvSpPr>
        <p:spPr>
          <a:xfrm>
            <a:off x="11226151" y="6939581"/>
            <a:ext cx="5033950" cy="1285566"/>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Les zones rurales et éloignées</a:t>
            </a:r>
          </a:p>
        </p:txBody>
      </p:sp>
      <p:sp>
        <p:nvSpPr>
          <p:cNvPr id="38" name="TextBox 38"/>
          <p:cNvSpPr txBox="1"/>
          <p:nvPr/>
        </p:nvSpPr>
        <p:spPr>
          <a:xfrm>
            <a:off x="10601413" y="433072"/>
            <a:ext cx="7686587" cy="1437433"/>
          </a:xfrm>
          <a:prstGeom prst="rect">
            <a:avLst/>
          </a:prstGeom>
        </p:spPr>
        <p:txBody>
          <a:bodyPr lIns="0" tIns="0" rIns="0" bIns="0" rtlCol="0" anchor="t">
            <a:spAutoFit/>
          </a:bodyPr>
          <a:lstStyle/>
          <a:p>
            <a:pPr>
              <a:lnSpc>
                <a:spcPts val="5817"/>
              </a:lnSpc>
            </a:pPr>
            <a:r>
              <a:rPr lang="en-US" sz="4155" u="sng">
                <a:solidFill>
                  <a:srgbClr val="051D40"/>
                </a:solidFill>
                <a:latin typeface="Open Sans Extra Bold"/>
              </a:rPr>
              <a:t>Le segment de clientèles</a:t>
            </a:r>
          </a:p>
          <a:p>
            <a:pPr marL="0" lvl="0" indent="0" algn="l">
              <a:lnSpc>
                <a:spcPts val="5817"/>
              </a:lnSpc>
              <a:spcBef>
                <a:spcPct val="0"/>
              </a:spcBef>
            </a:pPr>
            <a:endParaRPr lang="en-US" sz="4155" u="sng">
              <a:solidFill>
                <a:srgbClr val="051D40"/>
              </a:solidFill>
              <a:latin typeface="Open Sans Extra Bold"/>
            </a:endParaRPr>
          </a:p>
        </p:txBody>
      </p:sp>
      <p:sp>
        <p:nvSpPr>
          <p:cNvPr id="39" name="Freeform 14">
            <a:extLst>
              <a:ext uri="{FF2B5EF4-FFF2-40B4-BE49-F238E27FC236}">
                <a16:creationId xmlns:a16="http://schemas.microsoft.com/office/drawing/2014/main" id="{BC18D47E-A68B-DF92-3F2E-791936246193}"/>
              </a:ext>
            </a:extLst>
          </p:cNvPr>
          <p:cNvSpPr/>
          <p:nvPr/>
        </p:nvSpPr>
        <p:spPr>
          <a:xfrm>
            <a:off x="5164218" y="2064431"/>
            <a:ext cx="2512089" cy="2512089"/>
          </a:xfrm>
          <a:custGeom>
            <a:avLst/>
            <a:gdLst/>
            <a:ahLst/>
            <a:cxnLst/>
            <a:rect l="l" t="t" r="r" b="b"/>
            <a:pathLst>
              <a:path w="2512089" h="2512089">
                <a:moveTo>
                  <a:pt x="0" y="0"/>
                </a:moveTo>
                <a:lnTo>
                  <a:pt x="2512089" y="0"/>
                </a:lnTo>
                <a:lnTo>
                  <a:pt x="2512089" y="2512090"/>
                </a:lnTo>
                <a:lnTo>
                  <a:pt x="0" y="2512090"/>
                </a:lnTo>
                <a:lnTo>
                  <a:pt x="0" y="0"/>
                </a:lnTo>
                <a:close/>
              </a:path>
            </a:pathLst>
          </a:custGeom>
          <a:blipFill>
            <a:blip r:embed="rId3"/>
            <a:stretch>
              <a:fillRect/>
            </a:stretch>
          </a:blipFill>
        </p:spPr>
      </p:sp>
      <p:sp>
        <p:nvSpPr>
          <p:cNvPr id="40" name="TextBox 17">
            <a:extLst>
              <a:ext uri="{FF2B5EF4-FFF2-40B4-BE49-F238E27FC236}">
                <a16:creationId xmlns:a16="http://schemas.microsoft.com/office/drawing/2014/main" id="{E380BA1C-8B5A-024D-4125-49281B7B65CD}"/>
              </a:ext>
            </a:extLst>
          </p:cNvPr>
          <p:cNvSpPr txBox="1"/>
          <p:nvPr/>
        </p:nvSpPr>
        <p:spPr>
          <a:xfrm>
            <a:off x="5603350" y="4849880"/>
            <a:ext cx="2370352" cy="918778"/>
          </a:xfrm>
          <a:prstGeom prst="rect">
            <a:avLst/>
          </a:prstGeom>
        </p:spPr>
        <p:txBody>
          <a:bodyPr lIns="0" tIns="0" rIns="0" bIns="0" rtlCol="0" anchor="t">
            <a:spAutoFit/>
          </a:bodyPr>
          <a:lstStyle/>
          <a:p>
            <a:pPr marL="0" lvl="0" indent="0" algn="ctr">
              <a:lnSpc>
                <a:spcPts val="7902"/>
              </a:lnSpc>
              <a:spcBef>
                <a:spcPct val="0"/>
              </a:spcBef>
            </a:pPr>
            <a:r>
              <a:rPr lang="en-US" sz="4800" dirty="0">
                <a:solidFill>
                  <a:srgbClr val="051D40"/>
                </a:solidFill>
                <a:latin typeface="Open Sans Extra Bold"/>
              </a:rPr>
              <a:t>16,13</a:t>
            </a:r>
            <a:r>
              <a:rPr lang="en-US" sz="4800" u="none" strike="noStrike" dirty="0">
                <a:solidFill>
                  <a:srgbClr val="051D40"/>
                </a:solidFill>
                <a:latin typeface="Open Sans Extra Bold"/>
              </a:rPr>
              <a:t>%</a:t>
            </a:r>
          </a:p>
        </p:txBody>
      </p:sp>
      <p:sp>
        <p:nvSpPr>
          <p:cNvPr id="41" name="TextBox 16">
            <a:extLst>
              <a:ext uri="{FF2B5EF4-FFF2-40B4-BE49-F238E27FC236}">
                <a16:creationId xmlns:a16="http://schemas.microsoft.com/office/drawing/2014/main" id="{E614121C-336D-D931-AD01-CDC39203DF70}"/>
              </a:ext>
            </a:extLst>
          </p:cNvPr>
          <p:cNvSpPr txBox="1"/>
          <p:nvPr/>
        </p:nvSpPr>
        <p:spPr>
          <a:xfrm>
            <a:off x="5572662" y="5788019"/>
            <a:ext cx="2797447" cy="4096763"/>
          </a:xfrm>
          <a:prstGeom prst="rect">
            <a:avLst/>
          </a:prstGeom>
        </p:spPr>
        <p:txBody>
          <a:bodyPr wrap="square" lIns="0" tIns="0" rIns="0" bIns="0" rtlCol="0" anchor="t">
            <a:spAutoFit/>
          </a:bodyPr>
          <a:lstStyle/>
          <a:p>
            <a:pPr marL="0" lvl="0" indent="0" algn="ctr">
              <a:lnSpc>
                <a:spcPts val="5363"/>
              </a:lnSpc>
              <a:spcBef>
                <a:spcPct val="0"/>
              </a:spcBef>
            </a:pPr>
            <a:r>
              <a:rPr lang="en-US" sz="3200" spc="-76" dirty="0" err="1">
                <a:solidFill>
                  <a:srgbClr val="051D40"/>
                </a:solidFill>
                <a:latin typeface="Poppins"/>
              </a:rPr>
              <a:t>Taux</a:t>
            </a:r>
            <a:r>
              <a:rPr lang="en-US" sz="3200" spc="-76" dirty="0">
                <a:solidFill>
                  <a:srgbClr val="051D40"/>
                </a:solidFill>
                <a:latin typeface="Poppins"/>
              </a:rPr>
              <a:t>  de </a:t>
            </a:r>
            <a:r>
              <a:rPr lang="en-US" sz="3200" spc="-76" dirty="0" err="1">
                <a:solidFill>
                  <a:srgbClr val="051D40"/>
                </a:solidFill>
                <a:latin typeface="Poppins"/>
              </a:rPr>
              <a:t>croissance</a:t>
            </a:r>
            <a:r>
              <a:rPr lang="en-US" sz="3200" spc="-76" dirty="0">
                <a:solidFill>
                  <a:srgbClr val="051D40"/>
                </a:solidFill>
                <a:latin typeface="Poppins"/>
              </a:rPr>
              <a:t> </a:t>
            </a:r>
            <a:r>
              <a:rPr lang="en-US" sz="3200" spc="-76" dirty="0" err="1">
                <a:solidFill>
                  <a:srgbClr val="051D40"/>
                </a:solidFill>
                <a:latin typeface="Poppins"/>
              </a:rPr>
              <a:t>annuel</a:t>
            </a:r>
            <a:r>
              <a:rPr lang="en-US" sz="3200" spc="-76" dirty="0">
                <a:solidFill>
                  <a:srgbClr val="051D40"/>
                </a:solidFill>
                <a:latin typeface="Poppins"/>
              </a:rPr>
              <a:t> de systems </a:t>
            </a:r>
            <a:r>
              <a:rPr lang="en-US" sz="3200" spc="-76" dirty="0" err="1">
                <a:solidFill>
                  <a:srgbClr val="051D40"/>
                </a:solidFill>
                <a:latin typeface="Poppins"/>
              </a:rPr>
              <a:t>robotique</a:t>
            </a:r>
            <a:r>
              <a:rPr lang="en-US" sz="3200" spc="-76" dirty="0">
                <a:solidFill>
                  <a:srgbClr val="051D40"/>
                </a:solidFill>
                <a:latin typeface="Poppins"/>
              </a:rPr>
              <a:t> </a:t>
            </a:r>
            <a:r>
              <a:rPr lang="en-US" sz="3200" spc="-76" dirty="0" err="1">
                <a:solidFill>
                  <a:srgbClr val="051D40"/>
                </a:solidFill>
                <a:latin typeface="Poppins"/>
              </a:rPr>
              <a:t>medicales</a:t>
            </a:r>
            <a:endParaRPr lang="en-US" sz="3200" spc="-76" dirty="0">
              <a:solidFill>
                <a:srgbClr val="051D40"/>
              </a:solidFill>
              <a:latin typeface="Poppins"/>
            </a:endParaRPr>
          </a:p>
        </p:txBody>
      </p:sp>
      <p:sp>
        <p:nvSpPr>
          <p:cNvPr id="42" name="Freeform 16">
            <a:extLst>
              <a:ext uri="{FF2B5EF4-FFF2-40B4-BE49-F238E27FC236}">
                <a16:creationId xmlns:a16="http://schemas.microsoft.com/office/drawing/2014/main" id="{FFD7662C-6E5F-3437-0FD9-339332870596}"/>
              </a:ext>
            </a:extLst>
          </p:cNvPr>
          <p:cNvSpPr/>
          <p:nvPr/>
        </p:nvSpPr>
        <p:spPr>
          <a:xfrm>
            <a:off x="14476938" y="9224102"/>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4"/>
            <a:stretch>
              <a:fillRect/>
            </a:stretch>
          </a:blipFill>
        </p:spPr>
      </p:sp>
      <p:sp>
        <p:nvSpPr>
          <p:cNvPr id="43" name="Freeform 17">
            <a:extLst>
              <a:ext uri="{FF2B5EF4-FFF2-40B4-BE49-F238E27FC236}">
                <a16:creationId xmlns:a16="http://schemas.microsoft.com/office/drawing/2014/main" id="{566A1D71-596C-E7F3-A797-7F5B9B661054}"/>
              </a:ext>
            </a:extLst>
          </p:cNvPr>
          <p:cNvSpPr/>
          <p:nvPr/>
        </p:nvSpPr>
        <p:spPr>
          <a:xfrm>
            <a:off x="13039969" y="9472134"/>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5"/>
            <a:stretch>
              <a:fillRect/>
            </a:stretch>
          </a:blipFill>
        </p:spPr>
      </p:sp>
      <p:sp>
        <p:nvSpPr>
          <p:cNvPr id="44" name="Freeform 18">
            <a:extLst>
              <a:ext uri="{FF2B5EF4-FFF2-40B4-BE49-F238E27FC236}">
                <a16:creationId xmlns:a16="http://schemas.microsoft.com/office/drawing/2014/main" id="{A63D1316-C99C-92F9-6380-B9438FC6504E}"/>
              </a:ext>
            </a:extLst>
          </p:cNvPr>
          <p:cNvSpPr/>
          <p:nvPr/>
        </p:nvSpPr>
        <p:spPr>
          <a:xfrm>
            <a:off x="11383969" y="9286078"/>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6"/>
            <a:stretch>
              <a:fillRect/>
            </a:stretch>
          </a:blipFill>
        </p:spPr>
      </p:sp>
      <p:sp>
        <p:nvSpPr>
          <p:cNvPr id="45" name="Freeform 19">
            <a:extLst>
              <a:ext uri="{FF2B5EF4-FFF2-40B4-BE49-F238E27FC236}">
                <a16:creationId xmlns:a16="http://schemas.microsoft.com/office/drawing/2014/main" id="{94B15B10-872E-12DF-7A7B-E2D638B44FB9}"/>
              </a:ext>
            </a:extLst>
          </p:cNvPr>
          <p:cNvSpPr/>
          <p:nvPr/>
        </p:nvSpPr>
        <p:spPr>
          <a:xfrm>
            <a:off x="10408140" y="9258858"/>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7"/>
            <a:stretch>
              <a:fillRect/>
            </a:stretch>
          </a:blipFill>
        </p:spPr>
      </p:sp>
      <p:pic>
        <p:nvPicPr>
          <p:cNvPr id="46" name="Picture 2" descr="Analyse de marché - Icônes affaires et finances gratuites">
            <a:extLst>
              <a:ext uri="{FF2B5EF4-FFF2-40B4-BE49-F238E27FC236}">
                <a16:creationId xmlns:a16="http://schemas.microsoft.com/office/drawing/2014/main" id="{8539BDEB-E3B1-7EEB-E16B-EA5AC369FD6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6122942" y="2623316"/>
            <a:ext cx="1676400" cy="1620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478281" y="4192247"/>
            <a:ext cx="17441961" cy="5088907"/>
            <a:chOff x="0" y="0"/>
            <a:chExt cx="4593767" cy="1340288"/>
          </a:xfrm>
        </p:grpSpPr>
        <p:sp>
          <p:nvSpPr>
            <p:cNvPr id="4" name="Freeform 4"/>
            <p:cNvSpPr/>
            <p:nvPr/>
          </p:nvSpPr>
          <p:spPr>
            <a:xfrm>
              <a:off x="0" y="0"/>
              <a:ext cx="4593767" cy="1340288"/>
            </a:xfrm>
            <a:custGeom>
              <a:avLst/>
              <a:gdLst/>
              <a:ahLst/>
              <a:cxnLst/>
              <a:rect l="l" t="t" r="r" b="b"/>
              <a:pathLst>
                <a:path w="4593767" h="1340288">
                  <a:moveTo>
                    <a:pt x="7546" y="0"/>
                  </a:moveTo>
                  <a:lnTo>
                    <a:pt x="4586222" y="0"/>
                  </a:lnTo>
                  <a:cubicBezTo>
                    <a:pt x="4590389" y="0"/>
                    <a:pt x="4593767" y="3378"/>
                    <a:pt x="4593767" y="7546"/>
                  </a:cubicBezTo>
                  <a:lnTo>
                    <a:pt x="4593767" y="1332742"/>
                  </a:lnTo>
                  <a:cubicBezTo>
                    <a:pt x="4593767" y="1336910"/>
                    <a:pt x="4590389" y="1340288"/>
                    <a:pt x="4586222" y="1340288"/>
                  </a:cubicBezTo>
                  <a:lnTo>
                    <a:pt x="7546" y="1340288"/>
                  </a:lnTo>
                  <a:cubicBezTo>
                    <a:pt x="5544" y="1340288"/>
                    <a:pt x="3625" y="1339493"/>
                    <a:pt x="2210" y="1338078"/>
                  </a:cubicBezTo>
                  <a:cubicBezTo>
                    <a:pt x="795" y="1336663"/>
                    <a:pt x="0" y="1334744"/>
                    <a:pt x="0" y="1332742"/>
                  </a:cubicBezTo>
                  <a:lnTo>
                    <a:pt x="0" y="7546"/>
                  </a:lnTo>
                  <a:cubicBezTo>
                    <a:pt x="0" y="3378"/>
                    <a:pt x="3378" y="0"/>
                    <a:pt x="7546" y="0"/>
                  </a:cubicBezTo>
                  <a:close/>
                </a:path>
              </a:pathLst>
            </a:custGeom>
            <a:solidFill>
              <a:srgbClr val="FDFDFD"/>
            </a:solidFill>
          </p:spPr>
        </p:sp>
        <p:sp>
          <p:nvSpPr>
            <p:cNvPr id="5" name="TextBox 5"/>
            <p:cNvSpPr txBox="1"/>
            <p:nvPr/>
          </p:nvSpPr>
          <p:spPr>
            <a:xfrm>
              <a:off x="0" y="-38100"/>
              <a:ext cx="4593767" cy="137838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573718" y="7940477"/>
            <a:ext cx="4693046" cy="46930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4815117" y="4236241"/>
            <a:ext cx="0" cy="5044913"/>
          </a:xfrm>
          <a:prstGeom prst="line">
            <a:avLst/>
          </a:prstGeom>
          <a:ln w="38100" cap="flat">
            <a:solidFill>
              <a:srgbClr val="145DA0"/>
            </a:solidFill>
            <a:prstDash val="solid"/>
            <a:headEnd type="none" w="sm" len="sm"/>
            <a:tailEnd type="none" w="sm" len="sm"/>
          </a:ln>
        </p:spPr>
      </p:sp>
      <p:sp>
        <p:nvSpPr>
          <p:cNvPr id="10" name="AutoShape 10"/>
          <p:cNvSpPr/>
          <p:nvPr/>
        </p:nvSpPr>
        <p:spPr>
          <a:xfrm>
            <a:off x="9124950" y="4192247"/>
            <a:ext cx="74311" cy="5088907"/>
          </a:xfrm>
          <a:prstGeom prst="line">
            <a:avLst/>
          </a:prstGeom>
          <a:ln w="38100" cap="flat">
            <a:solidFill>
              <a:srgbClr val="145DA0"/>
            </a:solidFill>
            <a:prstDash val="solid"/>
            <a:headEnd type="none" w="sm" len="sm"/>
            <a:tailEnd type="none" w="sm" len="sm"/>
          </a:ln>
        </p:spPr>
      </p:sp>
      <p:sp>
        <p:nvSpPr>
          <p:cNvPr id="11" name="Freeform 11"/>
          <p:cNvSpPr/>
          <p:nvPr/>
        </p:nvSpPr>
        <p:spPr>
          <a:xfrm>
            <a:off x="1425918" y="4459365"/>
            <a:ext cx="1379424" cy="1379424"/>
          </a:xfrm>
          <a:custGeom>
            <a:avLst/>
            <a:gdLst/>
            <a:ahLst/>
            <a:cxnLst/>
            <a:rect l="l" t="t" r="r" b="b"/>
            <a:pathLst>
              <a:path w="1379424" h="1379424">
                <a:moveTo>
                  <a:pt x="0" y="0"/>
                </a:moveTo>
                <a:lnTo>
                  <a:pt x="1379424" y="0"/>
                </a:lnTo>
                <a:lnTo>
                  <a:pt x="1379424" y="1379424"/>
                </a:lnTo>
                <a:lnTo>
                  <a:pt x="0" y="1379424"/>
                </a:lnTo>
                <a:lnTo>
                  <a:pt x="0" y="0"/>
                </a:lnTo>
                <a:close/>
              </a:path>
            </a:pathLst>
          </a:custGeom>
          <a:blipFill>
            <a:blip r:embed="rId3"/>
            <a:stretch>
              <a:fillRect/>
            </a:stretch>
          </a:blipFill>
        </p:spPr>
      </p:sp>
      <p:sp>
        <p:nvSpPr>
          <p:cNvPr id="12" name="Freeform 12"/>
          <p:cNvSpPr/>
          <p:nvPr/>
        </p:nvSpPr>
        <p:spPr>
          <a:xfrm>
            <a:off x="6089629" y="4451294"/>
            <a:ext cx="1206521" cy="1206521"/>
          </a:xfrm>
          <a:custGeom>
            <a:avLst/>
            <a:gdLst/>
            <a:ahLst/>
            <a:cxnLst/>
            <a:rect l="l" t="t" r="r" b="b"/>
            <a:pathLst>
              <a:path w="1206521" h="1206521">
                <a:moveTo>
                  <a:pt x="0" y="0"/>
                </a:moveTo>
                <a:lnTo>
                  <a:pt x="1206521" y="0"/>
                </a:lnTo>
                <a:lnTo>
                  <a:pt x="1206521" y="1206520"/>
                </a:lnTo>
                <a:lnTo>
                  <a:pt x="0" y="1206520"/>
                </a:lnTo>
                <a:lnTo>
                  <a:pt x="0" y="0"/>
                </a:lnTo>
                <a:close/>
              </a:path>
            </a:pathLst>
          </a:custGeom>
          <a:blipFill>
            <a:blip r:embed="rId4"/>
            <a:stretch>
              <a:fillRect/>
            </a:stretch>
          </a:blipFill>
        </p:spPr>
      </p:sp>
      <p:sp>
        <p:nvSpPr>
          <p:cNvPr id="13" name="Freeform 13"/>
          <p:cNvSpPr/>
          <p:nvPr/>
        </p:nvSpPr>
        <p:spPr>
          <a:xfrm>
            <a:off x="10553700" y="4278390"/>
            <a:ext cx="1379424" cy="1379424"/>
          </a:xfrm>
          <a:custGeom>
            <a:avLst/>
            <a:gdLst/>
            <a:ahLst/>
            <a:cxnLst/>
            <a:rect l="l" t="t" r="r" b="b"/>
            <a:pathLst>
              <a:path w="1379424" h="1379424">
                <a:moveTo>
                  <a:pt x="0" y="0"/>
                </a:moveTo>
                <a:lnTo>
                  <a:pt x="1379424" y="0"/>
                </a:lnTo>
                <a:lnTo>
                  <a:pt x="1379424" y="1379424"/>
                </a:lnTo>
                <a:lnTo>
                  <a:pt x="0" y="1379424"/>
                </a:lnTo>
                <a:lnTo>
                  <a:pt x="0" y="0"/>
                </a:lnTo>
                <a:close/>
              </a:path>
            </a:pathLst>
          </a:custGeom>
          <a:blipFill>
            <a:blip r:embed="rId5"/>
            <a:stretch>
              <a:fillRect/>
            </a:stretch>
          </a:blipFill>
        </p:spPr>
      </p:sp>
      <p:sp>
        <p:nvSpPr>
          <p:cNvPr id="14" name="AutoShape 14"/>
          <p:cNvSpPr/>
          <p:nvPr/>
        </p:nvSpPr>
        <p:spPr>
          <a:xfrm flipH="1">
            <a:off x="13686784" y="4345620"/>
            <a:ext cx="19050" cy="4912680"/>
          </a:xfrm>
          <a:prstGeom prst="line">
            <a:avLst/>
          </a:prstGeom>
          <a:ln w="38100" cap="flat">
            <a:solidFill>
              <a:srgbClr val="145DA0"/>
            </a:solidFill>
            <a:prstDash val="solid"/>
            <a:headEnd type="none" w="sm" len="sm"/>
            <a:tailEnd type="none" w="sm" len="sm"/>
          </a:ln>
        </p:spPr>
      </p:sp>
      <p:sp>
        <p:nvSpPr>
          <p:cNvPr id="15" name="Freeform 15"/>
          <p:cNvSpPr/>
          <p:nvPr/>
        </p:nvSpPr>
        <p:spPr>
          <a:xfrm>
            <a:off x="15573718" y="4345620"/>
            <a:ext cx="1173481" cy="1173481"/>
          </a:xfrm>
          <a:custGeom>
            <a:avLst/>
            <a:gdLst/>
            <a:ahLst/>
            <a:cxnLst/>
            <a:rect l="l" t="t" r="r" b="b"/>
            <a:pathLst>
              <a:path w="1173481" h="1173481">
                <a:moveTo>
                  <a:pt x="0" y="0"/>
                </a:moveTo>
                <a:lnTo>
                  <a:pt x="1173482" y="0"/>
                </a:lnTo>
                <a:lnTo>
                  <a:pt x="1173482" y="1173481"/>
                </a:lnTo>
                <a:lnTo>
                  <a:pt x="0" y="1173481"/>
                </a:lnTo>
                <a:lnTo>
                  <a:pt x="0" y="0"/>
                </a:lnTo>
                <a:close/>
              </a:path>
            </a:pathLst>
          </a:custGeom>
          <a:blipFill>
            <a:blip r:embed="rId6"/>
            <a:stretch>
              <a:fillRect/>
            </a:stretch>
          </a:blipFill>
        </p:spPr>
      </p:sp>
      <p:sp>
        <p:nvSpPr>
          <p:cNvPr id="16" name="TextBox 16"/>
          <p:cNvSpPr txBox="1"/>
          <p:nvPr/>
        </p:nvSpPr>
        <p:spPr>
          <a:xfrm>
            <a:off x="1270420" y="904875"/>
            <a:ext cx="7051294" cy="1126554"/>
          </a:xfrm>
          <a:prstGeom prst="rect">
            <a:avLst/>
          </a:prstGeom>
        </p:spPr>
        <p:txBody>
          <a:bodyPr lIns="0" tIns="0" rIns="0" bIns="0" rtlCol="0" anchor="t">
            <a:spAutoFit/>
          </a:bodyPr>
          <a:lstStyle/>
          <a:p>
            <a:pPr>
              <a:lnSpc>
                <a:spcPts val="9247"/>
              </a:lnSpc>
              <a:spcBef>
                <a:spcPct val="0"/>
              </a:spcBef>
            </a:pPr>
            <a:r>
              <a:rPr lang="en-US" sz="6605">
                <a:solidFill>
                  <a:srgbClr val="051D40"/>
                </a:solidFill>
                <a:latin typeface="Open Sans Extra Bold"/>
              </a:rPr>
              <a:t>Business model</a:t>
            </a:r>
          </a:p>
        </p:txBody>
      </p:sp>
      <p:sp>
        <p:nvSpPr>
          <p:cNvPr id="17" name="TextBox 17"/>
          <p:cNvSpPr txBox="1"/>
          <p:nvPr/>
        </p:nvSpPr>
        <p:spPr>
          <a:xfrm>
            <a:off x="478281" y="6526246"/>
            <a:ext cx="4161784" cy="1829572"/>
          </a:xfrm>
          <a:prstGeom prst="rect">
            <a:avLst/>
          </a:prstGeom>
        </p:spPr>
        <p:txBody>
          <a:bodyPr lIns="0" tIns="0" rIns="0" bIns="0" rtlCol="0" anchor="t">
            <a:spAutoFit/>
          </a:bodyPr>
          <a:lstStyle/>
          <a:p>
            <a:pPr marL="555683" lvl="1" indent="-277841" algn="ctr">
              <a:lnSpc>
                <a:spcPts val="3603"/>
              </a:lnSpc>
              <a:buFont typeface="Arial"/>
              <a:buChar char="•"/>
            </a:pPr>
            <a:r>
              <a:rPr lang="en-US" sz="2573" spc="-51">
                <a:solidFill>
                  <a:srgbClr val="145DA0"/>
                </a:solidFill>
                <a:latin typeface="Poppins"/>
              </a:rPr>
              <a:t>Les hôpitaux,</a:t>
            </a:r>
          </a:p>
          <a:p>
            <a:pPr marL="555683" lvl="1" indent="-277841" algn="ctr">
              <a:lnSpc>
                <a:spcPts val="3603"/>
              </a:lnSpc>
              <a:buFont typeface="Arial"/>
              <a:buChar char="•"/>
            </a:pPr>
            <a:r>
              <a:rPr lang="en-US" sz="2573" spc="-51">
                <a:solidFill>
                  <a:srgbClr val="145DA0"/>
                </a:solidFill>
                <a:latin typeface="Poppins"/>
              </a:rPr>
              <a:t>Les cliniques,</a:t>
            </a:r>
          </a:p>
          <a:p>
            <a:pPr marL="555683" lvl="1" indent="-277841" algn="ctr">
              <a:lnSpc>
                <a:spcPts val="3603"/>
              </a:lnSpc>
              <a:buFont typeface="Arial"/>
              <a:buChar char="•"/>
            </a:pPr>
            <a:r>
              <a:rPr lang="en-US" sz="2573" spc="-51">
                <a:solidFill>
                  <a:srgbClr val="145DA0"/>
                </a:solidFill>
                <a:latin typeface="Poppins"/>
              </a:rPr>
              <a:t>Des organisations publique de santé.</a:t>
            </a:r>
          </a:p>
        </p:txBody>
      </p:sp>
      <p:sp>
        <p:nvSpPr>
          <p:cNvPr id="18" name="TextBox 18"/>
          <p:cNvSpPr txBox="1"/>
          <p:nvPr/>
        </p:nvSpPr>
        <p:spPr>
          <a:xfrm>
            <a:off x="751945" y="5781639"/>
            <a:ext cx="3255137" cy="465240"/>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Partenaire clé</a:t>
            </a:r>
          </a:p>
        </p:txBody>
      </p:sp>
      <p:sp>
        <p:nvSpPr>
          <p:cNvPr id="19" name="TextBox 19"/>
          <p:cNvSpPr txBox="1"/>
          <p:nvPr/>
        </p:nvSpPr>
        <p:spPr>
          <a:xfrm>
            <a:off x="4815117" y="6670026"/>
            <a:ext cx="4161784" cy="1361976"/>
          </a:xfrm>
          <a:prstGeom prst="rect">
            <a:avLst/>
          </a:prstGeom>
        </p:spPr>
        <p:txBody>
          <a:bodyPr lIns="0" tIns="0" rIns="0" bIns="0" rtlCol="0" anchor="t">
            <a:spAutoFit/>
          </a:bodyPr>
          <a:lstStyle/>
          <a:p>
            <a:pPr marL="555683" lvl="1" indent="-277841" algn="ctr">
              <a:lnSpc>
                <a:spcPts val="3603"/>
              </a:lnSpc>
              <a:buFont typeface="Arial"/>
              <a:buChar char="•"/>
            </a:pPr>
            <a:r>
              <a:rPr lang="en-US" sz="2573" spc="-51" dirty="0">
                <a:solidFill>
                  <a:srgbClr val="145DA0"/>
                </a:solidFill>
                <a:latin typeface="Poppins"/>
              </a:rPr>
              <a:t>Les ventes des drones et des assistants,</a:t>
            </a:r>
          </a:p>
          <a:p>
            <a:pPr marL="555683" lvl="1" indent="-277841" algn="ctr">
              <a:lnSpc>
                <a:spcPts val="3603"/>
              </a:lnSpc>
              <a:buFont typeface="Arial"/>
              <a:buChar char="•"/>
            </a:pPr>
            <a:r>
              <a:rPr lang="en-US" sz="2573" spc="-51" dirty="0">
                <a:solidFill>
                  <a:srgbClr val="145DA0"/>
                </a:solidFill>
                <a:latin typeface="Poppins"/>
              </a:rPr>
              <a:t>les </a:t>
            </a:r>
            <a:r>
              <a:rPr lang="en-US" sz="2573" spc="-51" dirty="0" err="1">
                <a:solidFill>
                  <a:srgbClr val="145DA0"/>
                </a:solidFill>
                <a:latin typeface="Poppins"/>
              </a:rPr>
              <a:t>abonnoments</a:t>
            </a:r>
            <a:r>
              <a:rPr lang="en-US" sz="2573" spc="-51" dirty="0">
                <a:solidFill>
                  <a:srgbClr val="145DA0"/>
                </a:solidFill>
                <a:latin typeface="Poppins"/>
              </a:rPr>
              <a:t>.</a:t>
            </a:r>
          </a:p>
        </p:txBody>
      </p:sp>
      <p:sp>
        <p:nvSpPr>
          <p:cNvPr id="20" name="TextBox 20"/>
          <p:cNvSpPr txBox="1"/>
          <p:nvPr/>
        </p:nvSpPr>
        <p:spPr>
          <a:xfrm>
            <a:off x="5518645" y="5815680"/>
            <a:ext cx="2348490" cy="465240"/>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Les revenus</a:t>
            </a:r>
          </a:p>
        </p:txBody>
      </p:sp>
      <p:sp>
        <p:nvSpPr>
          <p:cNvPr id="21" name="TextBox 21"/>
          <p:cNvSpPr txBox="1"/>
          <p:nvPr/>
        </p:nvSpPr>
        <p:spPr>
          <a:xfrm>
            <a:off x="9144000" y="5936062"/>
            <a:ext cx="4300187" cy="465240"/>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Moyen de distrubution </a:t>
            </a:r>
          </a:p>
        </p:txBody>
      </p:sp>
      <p:sp>
        <p:nvSpPr>
          <p:cNvPr id="22" name="TextBox 22"/>
          <p:cNvSpPr txBox="1"/>
          <p:nvPr/>
        </p:nvSpPr>
        <p:spPr>
          <a:xfrm>
            <a:off x="9467850" y="6670026"/>
            <a:ext cx="4161784" cy="2286639"/>
          </a:xfrm>
          <a:prstGeom prst="rect">
            <a:avLst/>
          </a:prstGeom>
        </p:spPr>
        <p:txBody>
          <a:bodyPr lIns="0" tIns="0" rIns="0" bIns="0" rtlCol="0" anchor="t">
            <a:spAutoFit/>
          </a:bodyPr>
          <a:lstStyle/>
          <a:p>
            <a:pPr marL="555683" lvl="1" indent="-277841" algn="ctr">
              <a:lnSpc>
                <a:spcPts val="3603"/>
              </a:lnSpc>
              <a:buFont typeface="Arial"/>
              <a:buChar char="•"/>
            </a:pPr>
            <a:r>
              <a:rPr lang="en-US" sz="2573" spc="-51" dirty="0">
                <a:solidFill>
                  <a:srgbClr val="145DA0"/>
                </a:solidFill>
                <a:latin typeface="Poppins"/>
              </a:rPr>
              <a:t>Les ventes directs,</a:t>
            </a:r>
          </a:p>
          <a:p>
            <a:pPr marL="555683" lvl="1" indent="-277841" algn="ctr">
              <a:lnSpc>
                <a:spcPts val="3603"/>
              </a:lnSpc>
              <a:buFont typeface="Arial"/>
              <a:buChar char="•"/>
            </a:pPr>
            <a:r>
              <a:rPr lang="en-US" sz="2573" spc="-51" dirty="0">
                <a:solidFill>
                  <a:srgbClr val="145DA0"/>
                </a:solidFill>
                <a:latin typeface="Poppins"/>
              </a:rPr>
              <a:t>La </a:t>
            </a:r>
            <a:r>
              <a:rPr lang="en-US" sz="2573" spc="-51" dirty="0" err="1">
                <a:solidFill>
                  <a:srgbClr val="145DA0"/>
                </a:solidFill>
                <a:latin typeface="Poppins"/>
              </a:rPr>
              <a:t>plateformes</a:t>
            </a:r>
            <a:r>
              <a:rPr lang="en-US" sz="2573" spc="-51" dirty="0">
                <a:solidFill>
                  <a:srgbClr val="145DA0"/>
                </a:solidFill>
                <a:latin typeface="Poppins"/>
              </a:rPr>
              <a:t>  </a:t>
            </a:r>
            <a:r>
              <a:rPr lang="en-US" sz="2573" spc="-51" dirty="0" err="1">
                <a:solidFill>
                  <a:srgbClr val="145DA0"/>
                </a:solidFill>
                <a:latin typeface="Poppins"/>
              </a:rPr>
              <a:t>en</a:t>
            </a:r>
            <a:r>
              <a:rPr lang="en-US" sz="2573" spc="-51" dirty="0">
                <a:solidFill>
                  <a:srgbClr val="145DA0"/>
                </a:solidFill>
                <a:latin typeface="Poppins"/>
              </a:rPr>
              <a:t> </a:t>
            </a:r>
            <a:r>
              <a:rPr lang="en-US" sz="2573" spc="-51" dirty="0" err="1">
                <a:solidFill>
                  <a:srgbClr val="145DA0"/>
                </a:solidFill>
                <a:latin typeface="Poppins"/>
              </a:rPr>
              <a:t>ligne</a:t>
            </a:r>
            <a:r>
              <a:rPr lang="en-US" sz="2573" spc="-51" dirty="0">
                <a:solidFill>
                  <a:srgbClr val="145DA0"/>
                </a:solidFill>
                <a:latin typeface="Poppins"/>
              </a:rPr>
              <a:t>,</a:t>
            </a:r>
          </a:p>
          <a:p>
            <a:pPr marL="555683" lvl="1" indent="-277841" algn="ctr">
              <a:lnSpc>
                <a:spcPts val="3603"/>
              </a:lnSpc>
              <a:buFont typeface="Arial"/>
              <a:buChar char="•"/>
            </a:pPr>
            <a:r>
              <a:rPr lang="en-US" sz="2573" spc="-51" dirty="0">
                <a:solidFill>
                  <a:srgbClr val="145DA0"/>
                </a:solidFill>
                <a:latin typeface="Poppins"/>
              </a:rPr>
              <a:t>Les salons de </a:t>
            </a:r>
            <a:r>
              <a:rPr lang="en-US" sz="2573" spc="-51" dirty="0" err="1">
                <a:solidFill>
                  <a:srgbClr val="145DA0"/>
                </a:solidFill>
                <a:latin typeface="Poppins"/>
              </a:rPr>
              <a:t>conférances</a:t>
            </a:r>
            <a:endParaRPr lang="en-US" sz="2573" spc="-51" dirty="0">
              <a:solidFill>
                <a:srgbClr val="145DA0"/>
              </a:solidFill>
              <a:latin typeface="Poppins"/>
            </a:endParaRPr>
          </a:p>
        </p:txBody>
      </p:sp>
      <p:sp>
        <p:nvSpPr>
          <p:cNvPr id="23" name="TextBox 23"/>
          <p:cNvSpPr txBox="1"/>
          <p:nvPr/>
        </p:nvSpPr>
        <p:spPr>
          <a:xfrm>
            <a:off x="13629634" y="6665321"/>
            <a:ext cx="4161784" cy="1372504"/>
          </a:xfrm>
          <a:prstGeom prst="rect">
            <a:avLst/>
          </a:prstGeom>
        </p:spPr>
        <p:txBody>
          <a:bodyPr lIns="0" tIns="0" rIns="0" bIns="0" rtlCol="0" anchor="t">
            <a:spAutoFit/>
          </a:bodyPr>
          <a:lstStyle/>
          <a:p>
            <a:pPr marL="555683" lvl="1" indent="-277841" algn="ctr">
              <a:lnSpc>
                <a:spcPts val="3603"/>
              </a:lnSpc>
              <a:buFont typeface="Arial"/>
              <a:buChar char="•"/>
            </a:pPr>
            <a:r>
              <a:rPr lang="en-US" sz="2573" spc="-51">
                <a:solidFill>
                  <a:srgbClr val="145DA0"/>
                </a:solidFill>
                <a:latin typeface="Poppins"/>
              </a:rPr>
              <a:t>Amélioration des soins de sonté</a:t>
            </a:r>
          </a:p>
          <a:p>
            <a:pPr marL="555683" lvl="1" indent="-277841" algn="ctr">
              <a:lnSpc>
                <a:spcPts val="3603"/>
              </a:lnSpc>
              <a:buFont typeface="Arial"/>
              <a:buChar char="•"/>
            </a:pPr>
            <a:r>
              <a:rPr lang="en-US" sz="2573" spc="-51">
                <a:solidFill>
                  <a:srgbClr val="145DA0"/>
                </a:solidFill>
                <a:latin typeface="Poppins"/>
              </a:rPr>
              <a:t>Réduction des couts .</a:t>
            </a:r>
          </a:p>
        </p:txBody>
      </p:sp>
      <p:sp>
        <p:nvSpPr>
          <p:cNvPr id="24" name="TextBox 24"/>
          <p:cNvSpPr txBox="1"/>
          <p:nvPr/>
        </p:nvSpPr>
        <p:spPr>
          <a:xfrm>
            <a:off x="13629634" y="5866706"/>
            <a:ext cx="4300187" cy="465240"/>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les bénéfices</a:t>
            </a:r>
          </a:p>
        </p:txBody>
      </p:sp>
      <p:sp>
        <p:nvSpPr>
          <p:cNvPr id="25" name="Freeform 16">
            <a:extLst>
              <a:ext uri="{FF2B5EF4-FFF2-40B4-BE49-F238E27FC236}">
                <a16:creationId xmlns:a16="http://schemas.microsoft.com/office/drawing/2014/main" id="{EC2FEF2B-4AE9-62B2-3146-A56283B98697}"/>
              </a:ext>
            </a:extLst>
          </p:cNvPr>
          <p:cNvSpPr/>
          <p:nvPr/>
        </p:nvSpPr>
        <p:spPr>
          <a:xfrm>
            <a:off x="14593190" y="108987"/>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7"/>
            <a:stretch>
              <a:fillRect/>
            </a:stretch>
          </a:blipFill>
        </p:spPr>
      </p:sp>
      <p:sp>
        <p:nvSpPr>
          <p:cNvPr id="26" name="Freeform 17">
            <a:extLst>
              <a:ext uri="{FF2B5EF4-FFF2-40B4-BE49-F238E27FC236}">
                <a16:creationId xmlns:a16="http://schemas.microsoft.com/office/drawing/2014/main" id="{374C29AF-4E7F-B22C-F80F-80233F9BA5EC}"/>
              </a:ext>
            </a:extLst>
          </p:cNvPr>
          <p:cNvSpPr/>
          <p:nvPr/>
        </p:nvSpPr>
        <p:spPr>
          <a:xfrm>
            <a:off x="13156221" y="357019"/>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8"/>
            <a:stretch>
              <a:fillRect/>
            </a:stretch>
          </a:blipFill>
        </p:spPr>
      </p:sp>
      <p:sp>
        <p:nvSpPr>
          <p:cNvPr id="27" name="Freeform 18">
            <a:extLst>
              <a:ext uri="{FF2B5EF4-FFF2-40B4-BE49-F238E27FC236}">
                <a16:creationId xmlns:a16="http://schemas.microsoft.com/office/drawing/2014/main" id="{E2D77FBB-39BF-A2EC-8CD0-7DC8EB566353}"/>
              </a:ext>
            </a:extLst>
          </p:cNvPr>
          <p:cNvSpPr/>
          <p:nvPr/>
        </p:nvSpPr>
        <p:spPr>
          <a:xfrm>
            <a:off x="11500221" y="170963"/>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9"/>
            <a:stretch>
              <a:fillRect/>
            </a:stretch>
          </a:blipFill>
        </p:spPr>
      </p:sp>
      <p:sp>
        <p:nvSpPr>
          <p:cNvPr id="28" name="Freeform 19">
            <a:extLst>
              <a:ext uri="{FF2B5EF4-FFF2-40B4-BE49-F238E27FC236}">
                <a16:creationId xmlns:a16="http://schemas.microsoft.com/office/drawing/2014/main" id="{E1AB2859-2DAC-60E4-EADC-5831D8F50D32}"/>
              </a:ext>
            </a:extLst>
          </p:cNvPr>
          <p:cNvSpPr/>
          <p:nvPr/>
        </p:nvSpPr>
        <p:spPr>
          <a:xfrm>
            <a:off x="10524392" y="143743"/>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10"/>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Freeform 9"/>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Freeform 10"/>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Freeform 11"/>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2" name="Group 12"/>
          <p:cNvGrpSpPr/>
          <p:nvPr/>
        </p:nvGrpSpPr>
        <p:grpSpPr>
          <a:xfrm>
            <a:off x="7905455" y="2656032"/>
            <a:ext cx="373607" cy="3736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4" name="TextBox 1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5" name="Group 15"/>
          <p:cNvGrpSpPr/>
          <p:nvPr/>
        </p:nvGrpSpPr>
        <p:grpSpPr>
          <a:xfrm>
            <a:off x="8315313" y="4180490"/>
            <a:ext cx="373607" cy="373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7944228" y="7402839"/>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8309460" y="5760481"/>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4" name="Freeform 24"/>
          <p:cNvSpPr/>
          <p:nvPr/>
        </p:nvSpPr>
        <p:spPr>
          <a:xfrm>
            <a:off x="1302575" y="4471893"/>
            <a:ext cx="5165278" cy="4786407"/>
          </a:xfrm>
          <a:custGeom>
            <a:avLst/>
            <a:gdLst/>
            <a:ahLst/>
            <a:cxnLst/>
            <a:rect l="l" t="t" r="r" b="b"/>
            <a:pathLst>
              <a:path w="5165278" h="4786407">
                <a:moveTo>
                  <a:pt x="0" y="0"/>
                </a:moveTo>
                <a:lnTo>
                  <a:pt x="5165278" y="0"/>
                </a:lnTo>
                <a:lnTo>
                  <a:pt x="5165278" y="4786407"/>
                </a:lnTo>
                <a:lnTo>
                  <a:pt x="0" y="4786407"/>
                </a:lnTo>
                <a:lnTo>
                  <a:pt x="0" y="0"/>
                </a:lnTo>
                <a:close/>
              </a:path>
            </a:pathLst>
          </a:custGeom>
          <a:blipFill>
            <a:blip r:embed="rId5"/>
            <a:stretch>
              <a:fillRect/>
            </a:stretch>
          </a:blipFill>
        </p:spPr>
      </p:sp>
      <p:sp>
        <p:nvSpPr>
          <p:cNvPr id="25" name="TextBox 25"/>
          <p:cNvSpPr txBox="1"/>
          <p:nvPr/>
        </p:nvSpPr>
        <p:spPr>
          <a:xfrm>
            <a:off x="354794" y="2080738"/>
            <a:ext cx="6760402" cy="1827752"/>
          </a:xfrm>
          <a:prstGeom prst="rect">
            <a:avLst/>
          </a:prstGeom>
        </p:spPr>
        <p:txBody>
          <a:bodyPr lIns="0" tIns="0" rIns="0" bIns="0" rtlCol="0" anchor="t">
            <a:spAutoFit/>
          </a:bodyPr>
          <a:lstStyle/>
          <a:p>
            <a:pPr marL="0" lvl="0" indent="0">
              <a:lnSpc>
                <a:spcPts val="7393"/>
              </a:lnSpc>
              <a:spcBef>
                <a:spcPct val="0"/>
              </a:spcBef>
            </a:pPr>
            <a:r>
              <a:rPr lang="en-US" sz="5280" dirty="0">
                <a:solidFill>
                  <a:srgbClr val="051D40"/>
                </a:solidFill>
                <a:latin typeface="Open Sans Extra Bold"/>
              </a:rPr>
              <a:t>Marketing Strategy</a:t>
            </a:r>
          </a:p>
        </p:txBody>
      </p:sp>
      <p:sp>
        <p:nvSpPr>
          <p:cNvPr id="26" name="TextBox 26"/>
          <p:cNvSpPr txBox="1"/>
          <p:nvPr/>
        </p:nvSpPr>
        <p:spPr>
          <a:xfrm>
            <a:off x="10162447" y="1758997"/>
            <a:ext cx="5768345" cy="1422268"/>
          </a:xfrm>
          <a:prstGeom prst="rect">
            <a:avLst/>
          </a:prstGeom>
        </p:spPr>
        <p:txBody>
          <a:bodyPr lIns="0" tIns="0" rIns="0" bIns="0" rtlCol="0" anchor="t">
            <a:spAutoFit/>
          </a:bodyPr>
          <a:lstStyle/>
          <a:p>
            <a:pPr>
              <a:lnSpc>
                <a:spcPts val="5599"/>
              </a:lnSpc>
            </a:pPr>
            <a:r>
              <a:rPr lang="en-US" sz="3999" spc="-79">
                <a:solidFill>
                  <a:srgbClr val="145DA0"/>
                </a:solidFill>
                <a:latin typeface="Poppins"/>
              </a:rPr>
              <a:t>Des conférences et des formations </a:t>
            </a:r>
          </a:p>
        </p:txBody>
      </p:sp>
      <p:sp>
        <p:nvSpPr>
          <p:cNvPr id="27" name="TextBox 27"/>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51D40"/>
                </a:solidFill>
                <a:latin typeface="Open Sans Extra Bold"/>
              </a:rPr>
              <a:t>01</a:t>
            </a:r>
          </a:p>
        </p:txBody>
      </p:sp>
      <p:sp>
        <p:nvSpPr>
          <p:cNvPr id="28" name="TextBox 28"/>
          <p:cNvSpPr txBox="1"/>
          <p:nvPr/>
        </p:nvSpPr>
        <p:spPr>
          <a:xfrm>
            <a:off x="10688346" y="3532397"/>
            <a:ext cx="5768345" cy="1422268"/>
          </a:xfrm>
          <a:prstGeom prst="rect">
            <a:avLst/>
          </a:prstGeom>
        </p:spPr>
        <p:txBody>
          <a:bodyPr lIns="0" tIns="0" rIns="0" bIns="0" rtlCol="0" anchor="t">
            <a:spAutoFit/>
          </a:bodyPr>
          <a:lstStyle/>
          <a:p>
            <a:pPr>
              <a:lnSpc>
                <a:spcPts val="5599"/>
              </a:lnSpc>
            </a:pPr>
            <a:r>
              <a:rPr lang="en-US" sz="3999" spc="-79">
                <a:solidFill>
                  <a:srgbClr val="145DA0"/>
                </a:solidFill>
                <a:latin typeface="Poppins"/>
              </a:rPr>
              <a:t>Des campagnes de sensibilisation </a:t>
            </a:r>
          </a:p>
        </p:txBody>
      </p:sp>
      <p:sp>
        <p:nvSpPr>
          <p:cNvPr id="29" name="TextBox 29"/>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51D40"/>
                </a:solidFill>
                <a:latin typeface="Open Sans Extra Bold"/>
              </a:rPr>
              <a:t>02</a:t>
            </a:r>
          </a:p>
        </p:txBody>
      </p:sp>
      <p:sp>
        <p:nvSpPr>
          <p:cNvPr id="30" name="TextBox 30"/>
          <p:cNvSpPr txBox="1"/>
          <p:nvPr/>
        </p:nvSpPr>
        <p:spPr>
          <a:xfrm>
            <a:off x="10688346" y="5309077"/>
            <a:ext cx="6297247" cy="1422268"/>
          </a:xfrm>
          <a:prstGeom prst="rect">
            <a:avLst/>
          </a:prstGeom>
        </p:spPr>
        <p:txBody>
          <a:bodyPr lIns="0" tIns="0" rIns="0" bIns="0" rtlCol="0" anchor="t">
            <a:spAutoFit/>
          </a:bodyPr>
          <a:lstStyle/>
          <a:p>
            <a:pPr>
              <a:lnSpc>
                <a:spcPts val="5599"/>
              </a:lnSpc>
            </a:pPr>
            <a:r>
              <a:rPr lang="en-US" sz="3999" spc="-79">
                <a:solidFill>
                  <a:srgbClr val="145DA0"/>
                </a:solidFill>
                <a:latin typeface="Poppins"/>
              </a:rPr>
              <a:t>La publication de posters sur les réseaux sociaux </a:t>
            </a:r>
          </a:p>
        </p:txBody>
      </p:sp>
      <p:sp>
        <p:nvSpPr>
          <p:cNvPr id="31" name="TextBox 31"/>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51D40"/>
                </a:solidFill>
                <a:latin typeface="Open Sans Extra Bold"/>
              </a:rPr>
              <a:t>03</a:t>
            </a:r>
          </a:p>
        </p:txBody>
      </p:sp>
      <p:sp>
        <p:nvSpPr>
          <p:cNvPr id="32" name="TextBox 32"/>
          <p:cNvSpPr txBox="1"/>
          <p:nvPr/>
        </p:nvSpPr>
        <p:spPr>
          <a:xfrm>
            <a:off x="10162447" y="7085758"/>
            <a:ext cx="5768345" cy="1422268"/>
          </a:xfrm>
          <a:prstGeom prst="rect">
            <a:avLst/>
          </a:prstGeom>
        </p:spPr>
        <p:txBody>
          <a:bodyPr lIns="0" tIns="0" rIns="0" bIns="0" rtlCol="0" anchor="t">
            <a:spAutoFit/>
          </a:bodyPr>
          <a:lstStyle/>
          <a:p>
            <a:pPr>
              <a:lnSpc>
                <a:spcPts val="5599"/>
              </a:lnSpc>
            </a:pPr>
            <a:r>
              <a:rPr lang="en-US" sz="3999" spc="-79">
                <a:solidFill>
                  <a:srgbClr val="145DA0"/>
                </a:solidFill>
                <a:latin typeface="Poppins"/>
              </a:rPr>
              <a:t>Une plateforme en ligne </a:t>
            </a:r>
          </a:p>
        </p:txBody>
      </p:sp>
      <p:sp>
        <p:nvSpPr>
          <p:cNvPr id="33" name="TextBox 33"/>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051D40"/>
                </a:solidFill>
                <a:latin typeface="Open Sans Extra Bold"/>
              </a:rPr>
              <a:t>04</a:t>
            </a:r>
          </a:p>
        </p:txBody>
      </p:sp>
      <p:sp>
        <p:nvSpPr>
          <p:cNvPr id="34" name="Freeform 16">
            <a:extLst>
              <a:ext uri="{FF2B5EF4-FFF2-40B4-BE49-F238E27FC236}">
                <a16:creationId xmlns:a16="http://schemas.microsoft.com/office/drawing/2014/main" id="{B3822B1A-9570-52C1-4416-AFA7A3BE8606}"/>
              </a:ext>
            </a:extLst>
          </p:cNvPr>
          <p:cNvSpPr/>
          <p:nvPr/>
        </p:nvSpPr>
        <p:spPr>
          <a:xfrm>
            <a:off x="16726513" y="346430"/>
            <a:ext cx="1032624" cy="75500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6"/>
            <a:stretch>
              <a:fillRect/>
            </a:stretch>
          </a:blipFill>
        </p:spPr>
      </p:sp>
      <p:sp>
        <p:nvSpPr>
          <p:cNvPr id="35" name="Freeform 17">
            <a:extLst>
              <a:ext uri="{FF2B5EF4-FFF2-40B4-BE49-F238E27FC236}">
                <a16:creationId xmlns:a16="http://schemas.microsoft.com/office/drawing/2014/main" id="{D9281E94-511B-81EB-C8AD-35B7022EB184}"/>
              </a:ext>
            </a:extLst>
          </p:cNvPr>
          <p:cNvSpPr/>
          <p:nvPr/>
        </p:nvSpPr>
        <p:spPr>
          <a:xfrm>
            <a:off x="15289544" y="491831"/>
            <a:ext cx="1282496" cy="361568"/>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7"/>
            <a:stretch>
              <a:fillRect/>
            </a:stretch>
          </a:blipFill>
        </p:spPr>
      </p:sp>
      <p:sp>
        <p:nvSpPr>
          <p:cNvPr id="36" name="Freeform 18">
            <a:extLst>
              <a:ext uri="{FF2B5EF4-FFF2-40B4-BE49-F238E27FC236}">
                <a16:creationId xmlns:a16="http://schemas.microsoft.com/office/drawing/2014/main" id="{D630884B-9C66-5A7C-D885-EF4DAF3081CE}"/>
              </a:ext>
            </a:extLst>
          </p:cNvPr>
          <p:cNvSpPr/>
          <p:nvPr/>
        </p:nvSpPr>
        <p:spPr>
          <a:xfrm>
            <a:off x="13633544" y="382762"/>
            <a:ext cx="1656000" cy="656694"/>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8"/>
            <a:stretch>
              <a:fillRect/>
            </a:stretch>
          </a:blipFill>
        </p:spPr>
      </p:sp>
      <p:sp>
        <p:nvSpPr>
          <p:cNvPr id="37" name="Freeform 19">
            <a:extLst>
              <a:ext uri="{FF2B5EF4-FFF2-40B4-BE49-F238E27FC236}">
                <a16:creationId xmlns:a16="http://schemas.microsoft.com/office/drawing/2014/main" id="{A346B181-FF86-AB5D-3EB3-8C02836A4058}"/>
              </a:ext>
            </a:extLst>
          </p:cNvPr>
          <p:cNvSpPr/>
          <p:nvPr/>
        </p:nvSpPr>
        <p:spPr>
          <a:xfrm>
            <a:off x="12657715" y="361172"/>
            <a:ext cx="641816" cy="678283"/>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9"/>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11006" y="2233935"/>
          <a:ext cx="15205283" cy="6453892"/>
        </p:xfrm>
        <a:graphic>
          <a:graphicData uri="http://schemas.openxmlformats.org/drawingml/2006/table">
            <a:tbl>
              <a:tblPr/>
              <a:tblGrid>
                <a:gridCol w="6274803">
                  <a:extLst>
                    <a:ext uri="{9D8B030D-6E8A-4147-A177-3AD203B41FA5}">
                      <a16:colId xmlns:a16="http://schemas.microsoft.com/office/drawing/2014/main" val="20000"/>
                    </a:ext>
                  </a:extLst>
                </a:gridCol>
                <a:gridCol w="4394418">
                  <a:extLst>
                    <a:ext uri="{9D8B030D-6E8A-4147-A177-3AD203B41FA5}">
                      <a16:colId xmlns:a16="http://schemas.microsoft.com/office/drawing/2014/main" val="20001"/>
                    </a:ext>
                  </a:extLst>
                </a:gridCol>
                <a:gridCol w="4536062">
                  <a:extLst>
                    <a:ext uri="{9D8B030D-6E8A-4147-A177-3AD203B41FA5}">
                      <a16:colId xmlns:a16="http://schemas.microsoft.com/office/drawing/2014/main" val="20002"/>
                    </a:ext>
                  </a:extLst>
                </a:gridCol>
              </a:tblGrid>
              <a:tr h="1613473">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0000"/>
                    </a:solidFill>
                  </a:tcPr>
                </a:tc>
                <a:tc>
                  <a:txBody>
                    <a:bodyPr/>
                    <a:lstStyle/>
                    <a:p>
                      <a:pPr algn="ctr">
                        <a:lnSpc>
                          <a:spcPts val="2939"/>
                        </a:lnSpc>
                        <a:defRPr/>
                      </a:pPr>
                      <a:r>
                        <a:rPr lang="en-US" sz="2099">
                          <a:solidFill>
                            <a:srgbClr val="FFFFFF"/>
                          </a:solidFill>
                          <a:latin typeface="Garet Bold"/>
                        </a:rPr>
                        <a:t>LifeFly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939"/>
                        </a:lnSpc>
                        <a:defRPr/>
                      </a:pPr>
                      <a:r>
                        <a:rPr lang="en-US" sz="2099">
                          <a:solidFill>
                            <a:srgbClr val="FFFFFF"/>
                          </a:solidFill>
                          <a:latin typeface="Garet Bold"/>
                        </a:rPr>
                        <a:t>Service au niveau de Hôpital du Ministère de l'Intérieur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extLst>
                  <a:ext uri="{0D108BD9-81ED-4DB2-BD59-A6C34878D82A}">
                    <a16:rowId xmlns:a16="http://schemas.microsoft.com/office/drawing/2014/main" val="10000"/>
                  </a:ext>
                </a:extLst>
              </a:tr>
              <a:tr h="1613473">
                <a:tc>
                  <a:txBody>
                    <a:bodyPr/>
                    <a:lstStyle/>
                    <a:p>
                      <a:pPr algn="ctr">
                        <a:lnSpc>
                          <a:spcPts val="2939"/>
                        </a:lnSpc>
                        <a:defRPr/>
                      </a:pPr>
                      <a:r>
                        <a:rPr lang="en-US" sz="2099">
                          <a:solidFill>
                            <a:srgbClr val="FFFFFF"/>
                          </a:solidFill>
                          <a:latin typeface="Garet"/>
                        </a:rPr>
                        <a:t>Transfert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939"/>
                        </a:lnSpc>
                        <a:defRPr/>
                      </a:pPr>
                      <a:r>
                        <a:rPr lang="en-US" sz="2099">
                          <a:solidFill>
                            <a:srgbClr val="000000"/>
                          </a:solidFill>
                          <a:latin typeface="Inter"/>
                        </a:rPr>
                        <a:t>Rapide et autonome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rPr>
                        <a:t>lent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13473">
                <a:tc>
                  <a:txBody>
                    <a:bodyPr/>
                    <a:lstStyle/>
                    <a:p>
                      <a:pPr algn="ctr">
                        <a:lnSpc>
                          <a:spcPts val="2939"/>
                        </a:lnSpc>
                        <a:defRPr/>
                      </a:pPr>
                      <a:r>
                        <a:rPr lang="en-US" sz="2099">
                          <a:solidFill>
                            <a:srgbClr val="FFFFFF"/>
                          </a:solidFill>
                          <a:latin typeface="Garet"/>
                        </a:rPr>
                        <a:t>Accessibilité aux zones reculées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939"/>
                        </a:lnSpc>
                        <a:defRPr/>
                      </a:pPr>
                      <a:r>
                        <a:rPr lang="en-US" sz="2099">
                          <a:solidFill>
                            <a:srgbClr val="000000"/>
                          </a:solidFill>
                          <a:latin typeface="Inter"/>
                        </a:rPr>
                        <a:t>Excellente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rPr>
                        <a:t>limité</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13473">
                <a:tc>
                  <a:txBody>
                    <a:bodyPr/>
                    <a:lstStyle/>
                    <a:p>
                      <a:pPr algn="ctr">
                        <a:lnSpc>
                          <a:spcPts val="2939"/>
                        </a:lnSpc>
                        <a:defRPr/>
                      </a:pPr>
                      <a:r>
                        <a:rPr lang="en-US" sz="2099">
                          <a:solidFill>
                            <a:srgbClr val="FFFFFF"/>
                          </a:solidFill>
                          <a:latin typeface="Garet Bold"/>
                        </a:rPr>
                        <a:t>fiabilité</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939"/>
                        </a:lnSpc>
                        <a:defRPr/>
                      </a:pPr>
                      <a:r>
                        <a:rPr lang="en-US" sz="2099">
                          <a:solidFill>
                            <a:srgbClr val="000000"/>
                          </a:solidFill>
                          <a:latin typeface="Inter"/>
                        </a:rPr>
                        <a:t>Haute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rPr>
                        <a:t>variable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486262" y="631262"/>
            <a:ext cx="7453950" cy="1309031"/>
          </a:xfrm>
          <a:prstGeom prst="rect">
            <a:avLst/>
          </a:prstGeom>
        </p:spPr>
        <p:txBody>
          <a:bodyPr lIns="0" tIns="0" rIns="0" bIns="0" rtlCol="0" anchor="t">
            <a:spAutoFit/>
          </a:bodyPr>
          <a:lstStyle/>
          <a:p>
            <a:pPr marL="0" lvl="0" indent="0" algn="ctr">
              <a:lnSpc>
                <a:spcPts val="10791"/>
              </a:lnSpc>
              <a:spcBef>
                <a:spcPct val="0"/>
              </a:spcBef>
            </a:pPr>
            <a:r>
              <a:rPr lang="en-US" sz="7708">
                <a:solidFill>
                  <a:srgbClr val="051D40"/>
                </a:solidFill>
                <a:latin typeface="Open Sans Extra Bold"/>
              </a:rPr>
              <a:t>Concurrence</a:t>
            </a:r>
          </a:p>
        </p:txBody>
      </p:sp>
      <p:sp>
        <p:nvSpPr>
          <p:cNvPr id="4" name="Freeform 16">
            <a:extLst>
              <a:ext uri="{FF2B5EF4-FFF2-40B4-BE49-F238E27FC236}">
                <a16:creationId xmlns:a16="http://schemas.microsoft.com/office/drawing/2014/main" id="{00800802-E602-266D-0AFB-7CE7B63884DF}"/>
              </a:ext>
            </a:extLst>
          </p:cNvPr>
          <p:cNvSpPr/>
          <p:nvPr/>
        </p:nvSpPr>
        <p:spPr>
          <a:xfrm>
            <a:off x="16123169" y="155286"/>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2"/>
            <a:stretch>
              <a:fillRect/>
            </a:stretch>
          </a:blipFill>
        </p:spPr>
      </p:sp>
      <p:sp>
        <p:nvSpPr>
          <p:cNvPr id="5" name="Freeform 17">
            <a:extLst>
              <a:ext uri="{FF2B5EF4-FFF2-40B4-BE49-F238E27FC236}">
                <a16:creationId xmlns:a16="http://schemas.microsoft.com/office/drawing/2014/main" id="{41077EED-B57B-E4A2-A018-523FE1BC2434}"/>
              </a:ext>
            </a:extLst>
          </p:cNvPr>
          <p:cNvSpPr/>
          <p:nvPr/>
        </p:nvSpPr>
        <p:spPr>
          <a:xfrm>
            <a:off x="14686200" y="403318"/>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3"/>
            <a:stretch>
              <a:fillRect/>
            </a:stretch>
          </a:blipFill>
        </p:spPr>
      </p:sp>
      <p:sp>
        <p:nvSpPr>
          <p:cNvPr id="6" name="Freeform 18">
            <a:extLst>
              <a:ext uri="{FF2B5EF4-FFF2-40B4-BE49-F238E27FC236}">
                <a16:creationId xmlns:a16="http://schemas.microsoft.com/office/drawing/2014/main" id="{E3F0563D-8241-ED30-7B57-F9F31A26D2D6}"/>
              </a:ext>
            </a:extLst>
          </p:cNvPr>
          <p:cNvSpPr/>
          <p:nvPr/>
        </p:nvSpPr>
        <p:spPr>
          <a:xfrm>
            <a:off x="13030200" y="217262"/>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4"/>
            <a:stretch>
              <a:fillRect/>
            </a:stretch>
          </a:blipFill>
        </p:spPr>
      </p:sp>
      <p:sp>
        <p:nvSpPr>
          <p:cNvPr id="7" name="Freeform 19">
            <a:extLst>
              <a:ext uri="{FF2B5EF4-FFF2-40B4-BE49-F238E27FC236}">
                <a16:creationId xmlns:a16="http://schemas.microsoft.com/office/drawing/2014/main" id="{8FCE712E-296A-8BAB-5DC0-CF016B721300}"/>
              </a:ext>
            </a:extLst>
          </p:cNvPr>
          <p:cNvSpPr/>
          <p:nvPr/>
        </p:nvSpPr>
        <p:spPr>
          <a:xfrm>
            <a:off x="12054371" y="190042"/>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5"/>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22233" y="8502487"/>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3"/>
            <a:stretch>
              <a:fillRect t="-40835"/>
            </a:stretch>
          </a:blipFill>
        </p:spPr>
      </p:sp>
      <p:grpSp>
        <p:nvGrpSpPr>
          <p:cNvPr id="6" name="Group 6"/>
          <p:cNvGrpSpPr/>
          <p:nvPr/>
        </p:nvGrpSpPr>
        <p:grpSpPr>
          <a:xfrm>
            <a:off x="422233" y="4082384"/>
            <a:ext cx="3685454" cy="4420103"/>
            <a:chOff x="0" y="0"/>
            <a:chExt cx="1242007" cy="1489585"/>
          </a:xfrm>
        </p:grpSpPr>
        <p:sp>
          <p:nvSpPr>
            <p:cNvPr id="7" name="Freeform 7"/>
            <p:cNvSpPr/>
            <p:nvPr/>
          </p:nvSpPr>
          <p:spPr>
            <a:xfrm>
              <a:off x="0" y="0"/>
              <a:ext cx="1242007" cy="1489585"/>
            </a:xfrm>
            <a:custGeom>
              <a:avLst/>
              <a:gdLst/>
              <a:ahLst/>
              <a:cxnLst/>
              <a:rect l="l" t="t" r="r" b="b"/>
              <a:pathLst>
                <a:path w="1242007" h="1489585">
                  <a:moveTo>
                    <a:pt x="52517" y="0"/>
                  </a:moveTo>
                  <a:lnTo>
                    <a:pt x="1189490" y="0"/>
                  </a:lnTo>
                  <a:cubicBezTo>
                    <a:pt x="1218494" y="0"/>
                    <a:pt x="1242007" y="23513"/>
                    <a:pt x="1242007" y="52517"/>
                  </a:cubicBezTo>
                  <a:lnTo>
                    <a:pt x="1242007" y="1437068"/>
                  </a:lnTo>
                  <a:cubicBezTo>
                    <a:pt x="1242007" y="1466073"/>
                    <a:pt x="1218494" y="1489585"/>
                    <a:pt x="1189490" y="1489585"/>
                  </a:cubicBezTo>
                  <a:lnTo>
                    <a:pt x="52517" y="1489585"/>
                  </a:lnTo>
                  <a:cubicBezTo>
                    <a:pt x="38588" y="1489585"/>
                    <a:pt x="25231" y="1484052"/>
                    <a:pt x="15382" y="1474203"/>
                  </a:cubicBezTo>
                  <a:cubicBezTo>
                    <a:pt x="5533" y="1464355"/>
                    <a:pt x="0" y="1450997"/>
                    <a:pt x="0" y="1437068"/>
                  </a:cubicBezTo>
                  <a:lnTo>
                    <a:pt x="0" y="52517"/>
                  </a:lnTo>
                  <a:cubicBezTo>
                    <a:pt x="0" y="23513"/>
                    <a:pt x="23513" y="0"/>
                    <a:pt x="52517" y="0"/>
                  </a:cubicBezTo>
                  <a:close/>
                </a:path>
              </a:pathLst>
            </a:custGeom>
            <a:solidFill>
              <a:srgbClr val="FDFDFD"/>
            </a:solidFill>
            <a:ln w="38100" cap="rnd">
              <a:solidFill>
                <a:srgbClr val="145DA0"/>
              </a:solidFill>
              <a:prstDash val="solid"/>
              <a:round/>
            </a:ln>
          </p:spPr>
        </p:sp>
        <p:sp>
          <p:nvSpPr>
            <p:cNvPr id="8" name="TextBox 8"/>
            <p:cNvSpPr txBox="1"/>
            <p:nvPr/>
          </p:nvSpPr>
          <p:spPr>
            <a:xfrm>
              <a:off x="0" y="-38100"/>
              <a:ext cx="1242007" cy="152768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13338887" y="8502487"/>
            <a:ext cx="4154377" cy="582587"/>
          </a:xfrm>
          <a:custGeom>
            <a:avLst/>
            <a:gdLst/>
            <a:ahLst/>
            <a:cxnLst/>
            <a:rect l="l" t="t" r="r" b="b"/>
            <a:pathLst>
              <a:path w="4154377" h="582587">
                <a:moveTo>
                  <a:pt x="0" y="0"/>
                </a:moveTo>
                <a:lnTo>
                  <a:pt x="4154376" y="0"/>
                </a:lnTo>
                <a:lnTo>
                  <a:pt x="4154376" y="582587"/>
                </a:lnTo>
                <a:lnTo>
                  <a:pt x="0" y="582587"/>
                </a:lnTo>
                <a:lnTo>
                  <a:pt x="0" y="0"/>
                </a:lnTo>
                <a:close/>
              </a:path>
            </a:pathLst>
          </a:custGeom>
          <a:blipFill>
            <a:blip r:embed="rId3"/>
            <a:stretch>
              <a:fillRect t="-40835"/>
            </a:stretch>
          </a:blipFill>
        </p:spPr>
      </p:sp>
      <p:sp>
        <p:nvSpPr>
          <p:cNvPr id="10" name="Freeform 10"/>
          <p:cNvSpPr/>
          <p:nvPr/>
        </p:nvSpPr>
        <p:spPr>
          <a:xfrm>
            <a:off x="1550145" y="4571512"/>
            <a:ext cx="1429631" cy="1429631"/>
          </a:xfrm>
          <a:custGeom>
            <a:avLst/>
            <a:gdLst/>
            <a:ahLst/>
            <a:cxnLst/>
            <a:rect l="l" t="t" r="r" b="b"/>
            <a:pathLst>
              <a:path w="1429631" h="1429631">
                <a:moveTo>
                  <a:pt x="0" y="0"/>
                </a:moveTo>
                <a:lnTo>
                  <a:pt x="1429630" y="0"/>
                </a:lnTo>
                <a:lnTo>
                  <a:pt x="1429630" y="1429630"/>
                </a:lnTo>
                <a:lnTo>
                  <a:pt x="0" y="1429630"/>
                </a:lnTo>
                <a:lnTo>
                  <a:pt x="0" y="0"/>
                </a:lnTo>
                <a:close/>
              </a:path>
            </a:pathLst>
          </a:custGeom>
          <a:blipFill>
            <a:blip r:embed="rId4"/>
            <a:stretch>
              <a:fillRect/>
            </a:stretch>
          </a:blipFill>
        </p:spPr>
      </p:sp>
      <p:grpSp>
        <p:nvGrpSpPr>
          <p:cNvPr id="11" name="Group 11"/>
          <p:cNvGrpSpPr/>
          <p:nvPr/>
        </p:nvGrpSpPr>
        <p:grpSpPr>
          <a:xfrm>
            <a:off x="4576610" y="4082384"/>
            <a:ext cx="3750650" cy="4420103"/>
            <a:chOff x="0" y="0"/>
            <a:chExt cx="1263978" cy="1489585"/>
          </a:xfrm>
        </p:grpSpPr>
        <p:sp>
          <p:nvSpPr>
            <p:cNvPr id="12" name="Freeform 12"/>
            <p:cNvSpPr/>
            <p:nvPr/>
          </p:nvSpPr>
          <p:spPr>
            <a:xfrm>
              <a:off x="0" y="0"/>
              <a:ext cx="1263978" cy="1489585"/>
            </a:xfrm>
            <a:custGeom>
              <a:avLst/>
              <a:gdLst/>
              <a:ahLst/>
              <a:cxnLst/>
              <a:rect l="l" t="t" r="r" b="b"/>
              <a:pathLst>
                <a:path w="1263978" h="1489585">
                  <a:moveTo>
                    <a:pt x="51604" y="0"/>
                  </a:moveTo>
                  <a:lnTo>
                    <a:pt x="1212374" y="0"/>
                  </a:lnTo>
                  <a:cubicBezTo>
                    <a:pt x="1226060" y="0"/>
                    <a:pt x="1239186" y="5437"/>
                    <a:pt x="1248864" y="15114"/>
                  </a:cubicBezTo>
                  <a:cubicBezTo>
                    <a:pt x="1258541" y="24792"/>
                    <a:pt x="1263978" y="37918"/>
                    <a:pt x="1263978" y="51604"/>
                  </a:cubicBezTo>
                  <a:lnTo>
                    <a:pt x="1263978" y="1437981"/>
                  </a:lnTo>
                  <a:cubicBezTo>
                    <a:pt x="1263978" y="1451668"/>
                    <a:pt x="1258541" y="1464793"/>
                    <a:pt x="1248864" y="1474471"/>
                  </a:cubicBezTo>
                  <a:cubicBezTo>
                    <a:pt x="1239186" y="1484148"/>
                    <a:pt x="1226060" y="1489585"/>
                    <a:pt x="1212374" y="1489585"/>
                  </a:cubicBezTo>
                  <a:lnTo>
                    <a:pt x="51604" y="1489585"/>
                  </a:lnTo>
                  <a:cubicBezTo>
                    <a:pt x="37918" y="1489585"/>
                    <a:pt x="24792" y="1484148"/>
                    <a:pt x="15114" y="1474471"/>
                  </a:cubicBezTo>
                  <a:cubicBezTo>
                    <a:pt x="5437" y="1464793"/>
                    <a:pt x="0" y="1451668"/>
                    <a:pt x="0" y="1437981"/>
                  </a:cubicBezTo>
                  <a:lnTo>
                    <a:pt x="0" y="51604"/>
                  </a:lnTo>
                  <a:cubicBezTo>
                    <a:pt x="0" y="37918"/>
                    <a:pt x="5437" y="24792"/>
                    <a:pt x="15114" y="15114"/>
                  </a:cubicBezTo>
                  <a:cubicBezTo>
                    <a:pt x="24792" y="5437"/>
                    <a:pt x="37918" y="0"/>
                    <a:pt x="51604" y="0"/>
                  </a:cubicBezTo>
                  <a:close/>
                </a:path>
              </a:pathLst>
            </a:custGeom>
            <a:solidFill>
              <a:srgbClr val="FDFDFD"/>
            </a:solidFill>
            <a:ln w="38100" cap="rnd">
              <a:solidFill>
                <a:srgbClr val="145DA0"/>
              </a:solidFill>
              <a:prstDash val="solid"/>
              <a:round/>
            </a:ln>
          </p:spPr>
        </p:sp>
        <p:sp>
          <p:nvSpPr>
            <p:cNvPr id="13" name="TextBox 13"/>
            <p:cNvSpPr txBox="1"/>
            <p:nvPr/>
          </p:nvSpPr>
          <p:spPr>
            <a:xfrm>
              <a:off x="0" y="-38100"/>
              <a:ext cx="1263978" cy="152768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8773242" y="4082384"/>
            <a:ext cx="4098920" cy="4420103"/>
            <a:chOff x="0" y="0"/>
            <a:chExt cx="1381346" cy="1489585"/>
          </a:xfrm>
        </p:grpSpPr>
        <p:sp>
          <p:nvSpPr>
            <p:cNvPr id="15" name="Freeform 15"/>
            <p:cNvSpPr/>
            <p:nvPr/>
          </p:nvSpPr>
          <p:spPr>
            <a:xfrm>
              <a:off x="0" y="0"/>
              <a:ext cx="1381346" cy="1489585"/>
            </a:xfrm>
            <a:custGeom>
              <a:avLst/>
              <a:gdLst/>
              <a:ahLst/>
              <a:cxnLst/>
              <a:rect l="l" t="t" r="r" b="b"/>
              <a:pathLst>
                <a:path w="1381346" h="1489585">
                  <a:moveTo>
                    <a:pt x="47219" y="0"/>
                  </a:moveTo>
                  <a:lnTo>
                    <a:pt x="1334127" y="0"/>
                  </a:lnTo>
                  <a:cubicBezTo>
                    <a:pt x="1346650" y="0"/>
                    <a:pt x="1358660" y="4975"/>
                    <a:pt x="1367516" y="13830"/>
                  </a:cubicBezTo>
                  <a:cubicBezTo>
                    <a:pt x="1376371" y="22686"/>
                    <a:pt x="1381346" y="34696"/>
                    <a:pt x="1381346" y="47219"/>
                  </a:cubicBezTo>
                  <a:lnTo>
                    <a:pt x="1381346" y="1442366"/>
                  </a:lnTo>
                  <a:cubicBezTo>
                    <a:pt x="1381346" y="1454889"/>
                    <a:pt x="1376371" y="1466900"/>
                    <a:pt x="1367516" y="1475755"/>
                  </a:cubicBezTo>
                  <a:cubicBezTo>
                    <a:pt x="1358660" y="1484610"/>
                    <a:pt x="1346650" y="1489585"/>
                    <a:pt x="1334127" y="1489585"/>
                  </a:cubicBezTo>
                  <a:lnTo>
                    <a:pt x="47219" y="1489585"/>
                  </a:lnTo>
                  <a:cubicBezTo>
                    <a:pt x="34696" y="1489585"/>
                    <a:pt x="22686" y="1484610"/>
                    <a:pt x="13830" y="1475755"/>
                  </a:cubicBezTo>
                  <a:cubicBezTo>
                    <a:pt x="4975" y="1466900"/>
                    <a:pt x="0" y="1454889"/>
                    <a:pt x="0" y="1442366"/>
                  </a:cubicBezTo>
                  <a:lnTo>
                    <a:pt x="0" y="47219"/>
                  </a:lnTo>
                  <a:cubicBezTo>
                    <a:pt x="0" y="34696"/>
                    <a:pt x="4975" y="22686"/>
                    <a:pt x="13830" y="13830"/>
                  </a:cubicBezTo>
                  <a:cubicBezTo>
                    <a:pt x="22686" y="4975"/>
                    <a:pt x="34696" y="0"/>
                    <a:pt x="47219" y="0"/>
                  </a:cubicBezTo>
                  <a:close/>
                </a:path>
              </a:pathLst>
            </a:custGeom>
            <a:solidFill>
              <a:srgbClr val="FDFDFD"/>
            </a:solidFill>
            <a:ln w="38100" cap="rnd">
              <a:solidFill>
                <a:srgbClr val="145DA0"/>
              </a:solidFill>
              <a:prstDash val="solid"/>
              <a:round/>
            </a:ln>
          </p:spPr>
        </p:sp>
        <p:sp>
          <p:nvSpPr>
            <p:cNvPr id="16" name="TextBox 16"/>
            <p:cNvSpPr txBox="1"/>
            <p:nvPr/>
          </p:nvSpPr>
          <p:spPr>
            <a:xfrm>
              <a:off x="0" y="-38100"/>
              <a:ext cx="1381346" cy="152768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3417665" y="4082384"/>
            <a:ext cx="3659948" cy="4420103"/>
            <a:chOff x="0" y="0"/>
            <a:chExt cx="1233411" cy="1489585"/>
          </a:xfrm>
        </p:grpSpPr>
        <p:sp>
          <p:nvSpPr>
            <p:cNvPr id="18" name="Freeform 18"/>
            <p:cNvSpPr/>
            <p:nvPr/>
          </p:nvSpPr>
          <p:spPr>
            <a:xfrm>
              <a:off x="0" y="0"/>
              <a:ext cx="1233411" cy="1489585"/>
            </a:xfrm>
            <a:custGeom>
              <a:avLst/>
              <a:gdLst/>
              <a:ahLst/>
              <a:cxnLst/>
              <a:rect l="l" t="t" r="r" b="b"/>
              <a:pathLst>
                <a:path w="1233411" h="1489585">
                  <a:moveTo>
                    <a:pt x="52883" y="0"/>
                  </a:moveTo>
                  <a:lnTo>
                    <a:pt x="1180529" y="0"/>
                  </a:lnTo>
                  <a:cubicBezTo>
                    <a:pt x="1194554" y="0"/>
                    <a:pt x="1208005" y="5572"/>
                    <a:pt x="1217922" y="15489"/>
                  </a:cubicBezTo>
                  <a:cubicBezTo>
                    <a:pt x="1227840" y="25406"/>
                    <a:pt x="1233411" y="38857"/>
                    <a:pt x="1233411" y="52883"/>
                  </a:cubicBezTo>
                  <a:lnTo>
                    <a:pt x="1233411" y="1436703"/>
                  </a:lnTo>
                  <a:cubicBezTo>
                    <a:pt x="1233411" y="1465909"/>
                    <a:pt x="1209735" y="1489585"/>
                    <a:pt x="1180529" y="1489585"/>
                  </a:cubicBezTo>
                  <a:lnTo>
                    <a:pt x="52883" y="1489585"/>
                  </a:lnTo>
                  <a:cubicBezTo>
                    <a:pt x="38857" y="1489585"/>
                    <a:pt x="25406" y="1484014"/>
                    <a:pt x="15489" y="1474096"/>
                  </a:cubicBezTo>
                  <a:cubicBezTo>
                    <a:pt x="5572" y="1464179"/>
                    <a:pt x="0" y="1450728"/>
                    <a:pt x="0" y="1436703"/>
                  </a:cubicBezTo>
                  <a:lnTo>
                    <a:pt x="0" y="52883"/>
                  </a:lnTo>
                  <a:cubicBezTo>
                    <a:pt x="0" y="38857"/>
                    <a:pt x="5572" y="25406"/>
                    <a:pt x="15489" y="15489"/>
                  </a:cubicBezTo>
                  <a:cubicBezTo>
                    <a:pt x="25406" y="5572"/>
                    <a:pt x="38857" y="0"/>
                    <a:pt x="52883" y="0"/>
                  </a:cubicBezTo>
                  <a:close/>
                </a:path>
              </a:pathLst>
            </a:custGeom>
            <a:solidFill>
              <a:srgbClr val="FDFDFD"/>
            </a:solidFill>
            <a:ln w="38100" cap="rnd">
              <a:solidFill>
                <a:srgbClr val="145DA0"/>
              </a:solidFill>
              <a:prstDash val="solid"/>
              <a:round/>
            </a:ln>
          </p:spPr>
        </p:sp>
        <p:sp>
          <p:nvSpPr>
            <p:cNvPr id="19" name="TextBox 19"/>
            <p:cNvSpPr txBox="1"/>
            <p:nvPr/>
          </p:nvSpPr>
          <p:spPr>
            <a:xfrm>
              <a:off x="0" y="-38100"/>
              <a:ext cx="1233411" cy="152768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Freeform 20"/>
          <p:cNvSpPr/>
          <p:nvPr/>
        </p:nvSpPr>
        <p:spPr>
          <a:xfrm>
            <a:off x="5677328" y="4844191"/>
            <a:ext cx="1448244" cy="1448244"/>
          </a:xfrm>
          <a:custGeom>
            <a:avLst/>
            <a:gdLst/>
            <a:ahLst/>
            <a:cxnLst/>
            <a:rect l="l" t="t" r="r" b="b"/>
            <a:pathLst>
              <a:path w="1448244" h="1448244">
                <a:moveTo>
                  <a:pt x="0" y="0"/>
                </a:moveTo>
                <a:lnTo>
                  <a:pt x="1448245" y="0"/>
                </a:lnTo>
                <a:lnTo>
                  <a:pt x="1448245" y="1448245"/>
                </a:lnTo>
                <a:lnTo>
                  <a:pt x="0" y="1448245"/>
                </a:lnTo>
                <a:lnTo>
                  <a:pt x="0" y="0"/>
                </a:lnTo>
                <a:close/>
              </a:path>
            </a:pathLst>
          </a:custGeom>
          <a:blipFill>
            <a:blip r:embed="rId5"/>
            <a:stretch>
              <a:fillRect/>
            </a:stretch>
          </a:blipFill>
        </p:spPr>
      </p:sp>
      <p:sp>
        <p:nvSpPr>
          <p:cNvPr id="21" name="Freeform 21"/>
          <p:cNvSpPr/>
          <p:nvPr/>
        </p:nvSpPr>
        <p:spPr>
          <a:xfrm>
            <a:off x="4361690" y="8502487"/>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3"/>
            <a:stretch>
              <a:fillRect t="-40835"/>
            </a:stretch>
          </a:blipFill>
        </p:spPr>
      </p:sp>
      <p:sp>
        <p:nvSpPr>
          <p:cNvPr id="22" name="Freeform 22"/>
          <p:cNvSpPr/>
          <p:nvPr/>
        </p:nvSpPr>
        <p:spPr>
          <a:xfrm>
            <a:off x="8717785" y="8502487"/>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3"/>
            <a:stretch>
              <a:fillRect t="-40835"/>
            </a:stretch>
          </a:blipFill>
        </p:spPr>
      </p:sp>
      <p:sp>
        <p:nvSpPr>
          <p:cNvPr id="23" name="Freeform 23"/>
          <p:cNvSpPr/>
          <p:nvPr/>
        </p:nvSpPr>
        <p:spPr>
          <a:xfrm>
            <a:off x="10019059" y="4740607"/>
            <a:ext cx="1551829" cy="1551829"/>
          </a:xfrm>
          <a:custGeom>
            <a:avLst/>
            <a:gdLst/>
            <a:ahLst/>
            <a:cxnLst/>
            <a:rect l="l" t="t" r="r" b="b"/>
            <a:pathLst>
              <a:path w="1551829" h="1551829">
                <a:moveTo>
                  <a:pt x="0" y="0"/>
                </a:moveTo>
                <a:lnTo>
                  <a:pt x="1551829" y="0"/>
                </a:lnTo>
                <a:lnTo>
                  <a:pt x="1551829" y="1551829"/>
                </a:lnTo>
                <a:lnTo>
                  <a:pt x="0" y="1551829"/>
                </a:lnTo>
                <a:lnTo>
                  <a:pt x="0" y="0"/>
                </a:lnTo>
                <a:close/>
              </a:path>
            </a:pathLst>
          </a:custGeom>
          <a:blipFill>
            <a:blip r:embed="rId6"/>
            <a:stretch>
              <a:fillRect/>
            </a:stretch>
          </a:blipFill>
        </p:spPr>
      </p:sp>
      <p:sp>
        <p:nvSpPr>
          <p:cNvPr id="24" name="Freeform 24"/>
          <p:cNvSpPr/>
          <p:nvPr/>
        </p:nvSpPr>
        <p:spPr>
          <a:xfrm>
            <a:off x="14549208" y="4740607"/>
            <a:ext cx="1309207" cy="1309207"/>
          </a:xfrm>
          <a:custGeom>
            <a:avLst/>
            <a:gdLst/>
            <a:ahLst/>
            <a:cxnLst/>
            <a:rect l="l" t="t" r="r" b="b"/>
            <a:pathLst>
              <a:path w="1309207" h="1309207">
                <a:moveTo>
                  <a:pt x="0" y="0"/>
                </a:moveTo>
                <a:lnTo>
                  <a:pt x="1309207" y="0"/>
                </a:lnTo>
                <a:lnTo>
                  <a:pt x="1309207" y="1309207"/>
                </a:lnTo>
                <a:lnTo>
                  <a:pt x="0" y="1309207"/>
                </a:lnTo>
                <a:lnTo>
                  <a:pt x="0" y="0"/>
                </a:lnTo>
                <a:close/>
              </a:path>
            </a:pathLst>
          </a:custGeom>
          <a:blipFill>
            <a:blip r:embed="rId7"/>
            <a:stretch>
              <a:fillRect/>
            </a:stretch>
          </a:blipFill>
        </p:spPr>
      </p:sp>
      <p:sp>
        <p:nvSpPr>
          <p:cNvPr id="25" name="TextBox 25"/>
          <p:cNvSpPr txBox="1"/>
          <p:nvPr/>
        </p:nvSpPr>
        <p:spPr>
          <a:xfrm>
            <a:off x="5201579" y="1275732"/>
            <a:ext cx="7884841" cy="1035552"/>
          </a:xfrm>
          <a:prstGeom prst="rect">
            <a:avLst/>
          </a:prstGeom>
        </p:spPr>
        <p:txBody>
          <a:bodyPr lIns="0" tIns="0" rIns="0" bIns="0" rtlCol="0" anchor="t">
            <a:spAutoFit/>
          </a:bodyPr>
          <a:lstStyle/>
          <a:p>
            <a:pPr marL="0" lvl="0" indent="0" algn="ctr">
              <a:lnSpc>
                <a:spcPts val="8540"/>
              </a:lnSpc>
              <a:spcBef>
                <a:spcPct val="0"/>
              </a:spcBef>
            </a:pPr>
            <a:r>
              <a:rPr lang="en-US" sz="6100">
                <a:solidFill>
                  <a:srgbClr val="051D40"/>
                </a:solidFill>
                <a:latin typeface="Open Sans Extra Bold"/>
              </a:rPr>
              <a:t>Attentes</a:t>
            </a:r>
          </a:p>
        </p:txBody>
      </p:sp>
      <p:sp>
        <p:nvSpPr>
          <p:cNvPr id="26" name="TextBox 26"/>
          <p:cNvSpPr txBox="1"/>
          <p:nvPr/>
        </p:nvSpPr>
        <p:spPr>
          <a:xfrm>
            <a:off x="519464" y="6497893"/>
            <a:ext cx="3490991" cy="1289752"/>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rPr>
              <a:t>Constitution d’une équipe multidisciplinaire</a:t>
            </a:r>
          </a:p>
        </p:txBody>
      </p:sp>
      <p:sp>
        <p:nvSpPr>
          <p:cNvPr id="27" name="TextBox 27"/>
          <p:cNvSpPr txBox="1"/>
          <p:nvPr/>
        </p:nvSpPr>
        <p:spPr>
          <a:xfrm>
            <a:off x="4693383" y="6710453"/>
            <a:ext cx="3490991" cy="864631"/>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rPr>
              <a:t>Collaborations techniques</a:t>
            </a:r>
          </a:p>
        </p:txBody>
      </p:sp>
      <p:sp>
        <p:nvSpPr>
          <p:cNvPr id="28" name="TextBox 28"/>
          <p:cNvSpPr txBox="1"/>
          <p:nvPr/>
        </p:nvSpPr>
        <p:spPr>
          <a:xfrm>
            <a:off x="9049478" y="6923014"/>
            <a:ext cx="3490991" cy="439510"/>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rPr>
              <a:t>Conseils stratégiques</a:t>
            </a:r>
          </a:p>
        </p:txBody>
      </p:sp>
      <p:sp>
        <p:nvSpPr>
          <p:cNvPr id="29" name="TextBox 29"/>
          <p:cNvSpPr txBox="1"/>
          <p:nvPr/>
        </p:nvSpPr>
        <p:spPr>
          <a:xfrm>
            <a:off x="13265265" y="6710453"/>
            <a:ext cx="3490991" cy="1289752"/>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rPr>
              <a:t>Contacts et opportunités de croissance</a:t>
            </a:r>
          </a:p>
        </p:txBody>
      </p:sp>
      <p:sp>
        <p:nvSpPr>
          <p:cNvPr id="30" name="Freeform 16">
            <a:extLst>
              <a:ext uri="{FF2B5EF4-FFF2-40B4-BE49-F238E27FC236}">
                <a16:creationId xmlns:a16="http://schemas.microsoft.com/office/drawing/2014/main" id="{70F9381F-97A9-2F7D-E4A2-84291BAB2E58}"/>
              </a:ext>
            </a:extLst>
          </p:cNvPr>
          <p:cNvSpPr/>
          <p:nvPr/>
        </p:nvSpPr>
        <p:spPr>
          <a:xfrm>
            <a:off x="16379700" y="107308"/>
            <a:ext cx="1032624" cy="951951"/>
          </a:xfrm>
          <a:custGeom>
            <a:avLst/>
            <a:gdLst/>
            <a:ahLst/>
            <a:cxnLst/>
            <a:rect l="l" t="t" r="r" b="b"/>
            <a:pathLst>
              <a:path w="1032624" h="951951">
                <a:moveTo>
                  <a:pt x="0" y="0"/>
                </a:moveTo>
                <a:lnTo>
                  <a:pt x="1032624" y="0"/>
                </a:lnTo>
                <a:lnTo>
                  <a:pt x="1032624" y="951951"/>
                </a:lnTo>
                <a:lnTo>
                  <a:pt x="0" y="951951"/>
                </a:lnTo>
                <a:lnTo>
                  <a:pt x="0" y="0"/>
                </a:lnTo>
                <a:close/>
              </a:path>
            </a:pathLst>
          </a:custGeom>
          <a:blipFill>
            <a:blip r:embed="rId8"/>
            <a:stretch>
              <a:fillRect/>
            </a:stretch>
          </a:blipFill>
        </p:spPr>
      </p:sp>
      <p:sp>
        <p:nvSpPr>
          <p:cNvPr id="31" name="Freeform 17">
            <a:extLst>
              <a:ext uri="{FF2B5EF4-FFF2-40B4-BE49-F238E27FC236}">
                <a16:creationId xmlns:a16="http://schemas.microsoft.com/office/drawing/2014/main" id="{C3BC9BCC-50B3-8156-DA7D-140028E71B20}"/>
              </a:ext>
            </a:extLst>
          </p:cNvPr>
          <p:cNvSpPr/>
          <p:nvPr/>
        </p:nvSpPr>
        <p:spPr>
          <a:xfrm>
            <a:off x="14942731" y="355340"/>
            <a:ext cx="1282496" cy="455887"/>
          </a:xfrm>
          <a:custGeom>
            <a:avLst/>
            <a:gdLst/>
            <a:ahLst/>
            <a:cxnLst/>
            <a:rect l="l" t="t" r="r" b="b"/>
            <a:pathLst>
              <a:path w="1282496" h="455887">
                <a:moveTo>
                  <a:pt x="0" y="0"/>
                </a:moveTo>
                <a:lnTo>
                  <a:pt x="1282496" y="0"/>
                </a:lnTo>
                <a:lnTo>
                  <a:pt x="1282496" y="455887"/>
                </a:lnTo>
                <a:lnTo>
                  <a:pt x="0" y="455887"/>
                </a:lnTo>
                <a:lnTo>
                  <a:pt x="0" y="0"/>
                </a:lnTo>
                <a:close/>
              </a:path>
            </a:pathLst>
          </a:custGeom>
          <a:blipFill>
            <a:blip r:embed="rId9"/>
            <a:stretch>
              <a:fillRect/>
            </a:stretch>
          </a:blipFill>
        </p:spPr>
      </p:sp>
      <p:sp>
        <p:nvSpPr>
          <p:cNvPr id="32" name="Freeform 18">
            <a:extLst>
              <a:ext uri="{FF2B5EF4-FFF2-40B4-BE49-F238E27FC236}">
                <a16:creationId xmlns:a16="http://schemas.microsoft.com/office/drawing/2014/main" id="{05012461-ACDE-9E1D-4A25-23538A2EB395}"/>
              </a:ext>
            </a:extLst>
          </p:cNvPr>
          <p:cNvSpPr/>
          <p:nvPr/>
        </p:nvSpPr>
        <p:spPr>
          <a:xfrm>
            <a:off x="13286731" y="169284"/>
            <a:ext cx="1656000" cy="828000"/>
          </a:xfrm>
          <a:custGeom>
            <a:avLst/>
            <a:gdLst/>
            <a:ahLst/>
            <a:cxnLst/>
            <a:rect l="l" t="t" r="r" b="b"/>
            <a:pathLst>
              <a:path w="1656000" h="828000">
                <a:moveTo>
                  <a:pt x="0" y="0"/>
                </a:moveTo>
                <a:lnTo>
                  <a:pt x="1656000" y="0"/>
                </a:lnTo>
                <a:lnTo>
                  <a:pt x="1656000" y="828000"/>
                </a:lnTo>
                <a:lnTo>
                  <a:pt x="0" y="828000"/>
                </a:lnTo>
                <a:lnTo>
                  <a:pt x="0" y="0"/>
                </a:lnTo>
                <a:close/>
              </a:path>
            </a:pathLst>
          </a:custGeom>
          <a:blipFill>
            <a:blip r:embed="rId10"/>
            <a:stretch>
              <a:fillRect/>
            </a:stretch>
          </a:blipFill>
        </p:spPr>
      </p:sp>
      <p:sp>
        <p:nvSpPr>
          <p:cNvPr id="33" name="Freeform 19">
            <a:extLst>
              <a:ext uri="{FF2B5EF4-FFF2-40B4-BE49-F238E27FC236}">
                <a16:creationId xmlns:a16="http://schemas.microsoft.com/office/drawing/2014/main" id="{7153816F-BBEF-F9EA-4F90-2A3BA771028B}"/>
              </a:ext>
            </a:extLst>
          </p:cNvPr>
          <p:cNvSpPr/>
          <p:nvPr/>
        </p:nvSpPr>
        <p:spPr>
          <a:xfrm>
            <a:off x="12310902" y="142064"/>
            <a:ext cx="641816" cy="855220"/>
          </a:xfrm>
          <a:custGeom>
            <a:avLst/>
            <a:gdLst/>
            <a:ahLst/>
            <a:cxnLst/>
            <a:rect l="l" t="t" r="r" b="b"/>
            <a:pathLst>
              <a:path w="641816" h="855220">
                <a:moveTo>
                  <a:pt x="0" y="0"/>
                </a:moveTo>
                <a:lnTo>
                  <a:pt x="641816" y="0"/>
                </a:lnTo>
                <a:lnTo>
                  <a:pt x="641816" y="855220"/>
                </a:lnTo>
                <a:lnTo>
                  <a:pt x="0" y="855220"/>
                </a:lnTo>
                <a:lnTo>
                  <a:pt x="0" y="0"/>
                </a:lnTo>
                <a:close/>
              </a:path>
            </a:pathLst>
          </a:custGeom>
          <a:blipFill>
            <a:blip r:embed="rId11"/>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881</Words>
  <Application>Microsoft Office PowerPoint</Application>
  <PresentationFormat>Custom</PresentationFormat>
  <Paragraphs>115</Paragraphs>
  <Slides>11</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Calibri</vt:lpstr>
      <vt:lpstr>Poppins Bold</vt:lpstr>
      <vt:lpstr>Arial</vt:lpstr>
      <vt:lpstr>Inter</vt:lpstr>
      <vt:lpstr>-apple-system</vt:lpstr>
      <vt:lpstr>Garet Bold</vt:lpstr>
      <vt:lpstr>Söhne</vt:lpstr>
      <vt:lpstr>Poppins</vt:lpstr>
      <vt:lpstr>Aileron Bold</vt:lpstr>
      <vt:lpstr>Arial Rounded MT Bold</vt:lpstr>
      <vt:lpstr>DM Sans Bold</vt:lpstr>
      <vt:lpstr>Times New Roman</vt:lpstr>
      <vt:lpstr>Garet</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Taysir</dc:creator>
  <cp:lastModifiedBy>Taysir</cp:lastModifiedBy>
  <cp:revision>4</cp:revision>
  <dcterms:created xsi:type="dcterms:W3CDTF">2006-08-16T00:00:00Z</dcterms:created>
  <dcterms:modified xsi:type="dcterms:W3CDTF">2024-05-05T14:22:28Z</dcterms:modified>
  <dc:identifier>DAGDQ_xqmSs</dc:identifier>
</cp:coreProperties>
</file>